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9.xml" ContentType="application/vnd.openxmlformats-officedocument.theme+xml"/>
  <Override PartName="/ppt/tags/tag22.xml" ContentType="application/vnd.openxmlformats-officedocument.presentationml.tags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8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9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0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1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2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3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4.xml" ContentType="application/vnd.openxmlformats-officedocument.themeOverride+xml"/>
  <Override PartName="/ppt/notesSlides/notesSlide21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5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6.xml" ContentType="application/vnd.openxmlformats-officedocument.themeOverride+xml"/>
  <Override PartName="/ppt/notesSlides/notesSlide23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7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8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9.xml" ContentType="application/vnd.openxmlformats-officedocument.themeOverride+xml"/>
  <Override PartName="/ppt/notesSlides/notesSlide24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0.xml" ContentType="application/vnd.openxmlformats-officedocument.themeOverride+xml"/>
  <Override PartName="/ppt/notesSlides/notesSlide25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1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2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23.xml" ContentType="application/vnd.openxmlformats-officedocument.themeOverride+xml"/>
  <Override PartName="/ppt/notesSlides/notesSlide26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24.xml" ContentType="application/vnd.openxmlformats-officedocument.themeOverride+xml"/>
  <Override PartName="/ppt/notesSlides/notesSlide27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25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26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27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28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29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0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31.xml" ContentType="application/vnd.openxmlformats-officedocument.themeOverride+xml"/>
  <Override PartName="/ppt/notesSlides/notesSlide31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32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744" r:id="rId5"/>
    <p:sldMasterId id="2147483773" r:id="rId6"/>
    <p:sldMasterId id="2147483788" r:id="rId7"/>
    <p:sldMasterId id="2147483819" r:id="rId8"/>
    <p:sldMasterId id="2147483859" r:id="rId9"/>
    <p:sldMasterId id="2147483931" r:id="rId10"/>
    <p:sldMasterId id="2147483941" r:id="rId11"/>
    <p:sldMasterId id="2147484034" r:id="rId12"/>
  </p:sldMasterIdLst>
  <p:notesMasterIdLst>
    <p:notesMasterId r:id="rId77"/>
  </p:notesMasterIdLst>
  <p:sldIdLst>
    <p:sldId id="2147376816" r:id="rId13"/>
    <p:sldId id="2147376818" r:id="rId14"/>
    <p:sldId id="2147376819" r:id="rId15"/>
    <p:sldId id="2147474425" r:id="rId16"/>
    <p:sldId id="2147474426" r:id="rId17"/>
    <p:sldId id="2147474081" r:id="rId18"/>
    <p:sldId id="2147474434" r:id="rId19"/>
    <p:sldId id="2147474088" r:id="rId20"/>
    <p:sldId id="2147474435" r:id="rId21"/>
    <p:sldId id="2147474436" r:id="rId22"/>
    <p:sldId id="2147474084" r:id="rId23"/>
    <p:sldId id="2147472394" r:id="rId24"/>
    <p:sldId id="2147472391" r:id="rId25"/>
    <p:sldId id="2147472393" r:id="rId26"/>
    <p:sldId id="2147472392" r:id="rId27"/>
    <p:sldId id="2147472434" r:id="rId28"/>
    <p:sldId id="2134806048" r:id="rId29"/>
    <p:sldId id="2147474082" r:id="rId30"/>
    <p:sldId id="2147474086" r:id="rId31"/>
    <p:sldId id="2147472420" r:id="rId32"/>
    <p:sldId id="2147474092" r:id="rId33"/>
    <p:sldId id="2147474095" r:id="rId34"/>
    <p:sldId id="2147474150" r:id="rId35"/>
    <p:sldId id="2147472417" r:id="rId36"/>
    <p:sldId id="2147472430" r:id="rId37"/>
    <p:sldId id="2147474437" r:id="rId38"/>
    <p:sldId id="2147472397" r:id="rId39"/>
    <p:sldId id="2147472418" r:id="rId40"/>
    <p:sldId id="2147474432" r:id="rId41"/>
    <p:sldId id="2147474433" r:id="rId42"/>
    <p:sldId id="2147474166" r:id="rId43"/>
    <p:sldId id="2147472446" r:id="rId44"/>
    <p:sldId id="2147474438" r:id="rId45"/>
    <p:sldId id="2147474182" r:id="rId46"/>
    <p:sldId id="2147474169" r:id="rId47"/>
    <p:sldId id="2147474179" r:id="rId48"/>
    <p:sldId id="2147474163" r:id="rId49"/>
    <p:sldId id="2147474170" r:id="rId50"/>
    <p:sldId id="2147474177" r:id="rId51"/>
    <p:sldId id="2147474172" r:id="rId52"/>
    <p:sldId id="2147474157" r:id="rId53"/>
    <p:sldId id="2147474161" r:id="rId54"/>
    <p:sldId id="2147474183" r:id="rId55"/>
    <p:sldId id="2147472330" r:id="rId56"/>
    <p:sldId id="2147472329" r:id="rId57"/>
    <p:sldId id="2147474152" r:id="rId58"/>
    <p:sldId id="2147474167" r:id="rId59"/>
    <p:sldId id="2147474211" r:id="rId60"/>
    <p:sldId id="2147472451" r:id="rId61"/>
    <p:sldId id="2147474185" r:id="rId62"/>
    <p:sldId id="2147474415" r:id="rId63"/>
    <p:sldId id="2147474398" r:id="rId64"/>
    <p:sldId id="2147474407" r:id="rId65"/>
    <p:sldId id="2147474419" r:id="rId66"/>
    <p:sldId id="2147474429" r:id="rId67"/>
    <p:sldId id="2147474386" r:id="rId68"/>
    <p:sldId id="2147474412" r:id="rId69"/>
    <p:sldId id="2147474400" r:id="rId70"/>
    <p:sldId id="2147474402" r:id="rId71"/>
    <p:sldId id="2147474401" r:id="rId72"/>
    <p:sldId id="2147474413" r:id="rId73"/>
    <p:sldId id="1214" r:id="rId74"/>
    <p:sldId id="2147474439" r:id="rId75"/>
    <p:sldId id="2147472040" r:id="rId7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41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9F463B-8931-262E-A190-84D672DA7A9F}" name="Filippo Barzaghi" initials="FB" userId="S::filippo.barzaghi@ambrosetti.eu::fc48e64c-1151-4426-bcde-5966de967384" providerId="AD"/>
  <p188:author id="{758B33BD-B619-88F9-6810-EA077AFF9FF0}" name="Giacomo Lepri" initials="GL" userId="S::giacomo.lepri@ambrosetti.eu::fb8ac804-57c3-44fc-93af-5300ebe2a2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B20"/>
    <a:srgbClr val="001E60"/>
    <a:srgbClr val="00B050"/>
    <a:srgbClr val="DAE3F3"/>
    <a:srgbClr val="A6A6A6"/>
    <a:srgbClr val="DEEBF7"/>
    <a:srgbClr val="F2F2F2"/>
    <a:srgbClr val="D7D7D7"/>
    <a:srgbClr val="FFF2CC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58" y="51"/>
      </p:cViewPr>
      <p:guideLst>
        <p:guide orient="horz" pos="4088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8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9.xml"/><Relationship Id="rId82" Type="http://schemas.microsoft.com/office/2018/10/relationships/authors" Target="author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9.xml"/><Relationship Id="rId2" Type="http://schemas.openxmlformats.org/officeDocument/2006/relationships/customXml" Target="../customXml/item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virginia.lanfredi\Downloads\bd80cd85-bdd7-4dbd-8b5e-49821bcaf359.xls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s01dcmi\Rete\Group\AREA%20MONOCLIENT\CLIENTI%20IN%20ESSERE\Applia\Elaborazioni\Moltiplicatore%20VA%20e%20Occupati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s01dcmi\Rete\Group\AREA%20MONOCLIENT\CLIENTI%20IN%20ESSERE\Applia\Elaborazioni\Eurostat_Export&amp;Impor_elettrodomestici_202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s01dcmi\Rete\Group\AREA%20MONOCLIENT\CLIENTI%20IN%20ESSERE\Applia\Elaborazioni\Comext_UE-27vsWorld_2019-202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01dcmi\Rete\Group\AREA%20MONOCLIENT\CLIENTI%20IN%20ESSERE\Applia\Elaborazioni\Eurostat_Export&amp;Impor_elettrodomestici_20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virginia.lanfredi\Downloads\Raw-data-114763-360704-2023122783054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s01dcmi\Rete\Group\AREA%20MONOCLIENT\CLIENTI%20IN%20ESSERE\Applia\Survey\Analisi%20Survey%20Applia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s01dcmi\Rete\Group\AREA%20MONOCLIENT\CLIENTI%20IN%20ESSERE\Applia\Survey\Analisi%20Survey%20Applia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s01dcmi\Rete\Group\AREA%20MONOCLIENT\CLIENTI%20IN%20ESSERE\Applia\Survey\Analisi%20Survey%20Applia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\\s01dcmi\Rete\Group\AREA%20MONOCLIENT\CLIENTI%20IN%20ESSERE\Applia\Survey\Analisi%20Survey%20Appli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\\s01dcmi\Rete\Group\AREA%20MONOCLIENT\CLIENTI%20IN%20ESSERE\Applia\Survey\Analisi%20Survey%20Applia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\\s01dcmi\Rete\Group\AREA%20MONOCLIENT\CLIENTI%20IN%20ESSERE\Applia\Survey\Analisi%20Survey%20Applia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2.xml"/><Relationship Id="rId1" Type="http://schemas.microsoft.com/office/2011/relationships/chartStyle" Target="style2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s01dcmi\Rete\Group\AREA%20MONOCLIENT\CLIENTI%20IN%20ESSERE\Applia\Survey\Analisi%20Survey%20Applia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\\s01dcmi\Rete\Group\AREA%20MONOCLIENT\CLIENTI%20IN%20ESSERE\Applia\Survey\Analisi%20Survey%20Applia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virginia.lanfredi\Downloads\Raw-data-114763-360704-2023122783054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\\s01dcmi\Rete\Group\AREA%20MONOCLIENT\CLIENTI%20IN%20ESSERE\Applia\Survey\Analisi%20Survey%20Applia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\\s01dcmi\Rete\Group\AREA%20MONOCLIENT\CLIENTI%20IN%20ESSERE\Applia\Survey\Analisi%20Survey%20Applia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\\s01dcmi\Rete\Group\AREA%20MONOCLIENT\CLIENTI%20IN%20ESSERE\Applia\Survey\Analisi%20Survey%20Applia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C:\Users\virginia.lanfredi\Downloads\Raw-data-114763-360704-2023122783054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\\s01dcmi\Rete\Group\AREA%20MONOCLIENT\CLIENTI%20IN%20ESSERE\Applia\Survey\Analisi%20Survey%20Appli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mbrosettispa-my.sharepoint.com/personal/carlotta_molteni_ambrosetti_eu/Documents/Desktop/Eurostat_confronto%20Pil%20post%20covi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\\s01dcmi\Rete\Group\AREA%20MONOCLIENT\CLIENTI%20IN%20ESSERE\Applia\Survey\Analisi%20Survey%20Applia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file:///\\s01dcmi\Rete\Group\AREA%20MONOCLIENT\CLIENTI%20IN%20ESSERE\Applia\Survey\Analisi%20Survey%20Applia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Cartel1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file:///\\s01dcmi\Rete\Group\AREA%20MONOCLIENT\CLIENTI%20IN%20ESSERE\Applia\Elaborazioni\Modello%20di%20analisi%20per%20elettrodomestici_Smart%20Building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file:///\\s01dcmi\Rete\Group\AREA%20MONOCLIENT\CLIENTI%20IN%20ESSERE\Applia\Elaborazioni\Modello\Modello%20costi-benefici.xlsm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oleObject" Target="file:///\\s01dcmi\Rete\Group\AREA%20MONOCLIENT\CLIENTI%20IN%20ESSERE\Applia\Elaborazioni\Modello\Modello%20costi-benefici.xlsm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oleObject" Target="file:///\\s01dcmi\Rete\Group\AREA%20MONOCLIENT\CLIENTI%20IN%20ESSERE\Applia\Elaborazioni\Modello\Modello%20costi-benefici.xlsm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oleObject" Target="file:///\\s01dcmi\Rete\Group\AREA%20MONOCLIENT\CLIENTI%20IN%20ESSERE\Applia\Elaborazioni\Modello\Modello%20costi-benefici.xlsm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oleObject" Target="file:///\\s01dcmi\Rete\Group\AREA%20MONOCLIENT\CLIENTI%20IN%20ESSERE\Applia\Survey\Analisi%20Survey%20Applia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oleObject" Target="file:///C:\Users\virginia.lanfredi\Downloads\bd80cd85-bdd7-4dbd-8b5e-49821bcaf359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giulia.tomaselli\Downloads\Prodotto%20interno%20lordo%20e%20principali%20componenti%20(IT1,92_506_DF_DCCN_PILN_1,1.0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01DCMI\Rete\Group\AREA%20MONOCLIENT\CLIENTI%20IN%20ESSERE\Community%20Retail%205.0\Quarta%20edizione%202024\Elaborazioni\Istat%20Spesa%20per%20consumi%20finali%20concatenat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23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e.scrima\Downloads\Quantili%20di%20spesa%20(IT1,31_740_DF_DCCV_SPEMEFAM_COICOP_2018_7,1.0)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s01dcmi\Rete\Group\AREA%20MONOCLIENT\CLIENTI%20IN%20ESSERE\Community%20Retail%205.0\Quarta%20edizione%202024\Elaborazioni\Natalit&#224;%20grafico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01dcmi\Rete\Group\AREA%20MONOCLIENT\CLIENTI%20IN%20ESSERE\Applia\Elaborazioni\Istat_spesa%20famiglie%20beni_2019-20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99614035931355E-2"/>
          <c:y val="4.6967822316167002E-2"/>
          <c:w val="0.9292863208006793"/>
          <c:h val="0.757030292026701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1B-4E84-93D8-441B3EE6ED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'WEO_Data (10)'!$AA$32:$AA$35</c:f>
              <c:strCache>
                <c:ptCount val="4"/>
                <c:pt idx="0">
                  <c:v>Germania</c:v>
                </c:pt>
                <c:pt idx="1">
                  <c:v>Francia</c:v>
                </c:pt>
                <c:pt idx="2">
                  <c:v>Spagna</c:v>
                </c:pt>
                <c:pt idx="3">
                  <c:v>Italia</c:v>
                </c:pt>
              </c:strCache>
            </c:strRef>
          </c:cat>
          <c:val>
            <c:numRef>
              <c:f>'WEO_Data (10)'!$AB$32:$AB$35</c:f>
              <c:numCache>
                <c:formatCode>0.00</c:formatCode>
                <c:ptCount val="4"/>
                <c:pt idx="0">
                  <c:v>1.1110909090909091</c:v>
                </c:pt>
                <c:pt idx="1">
                  <c:v>1.0613636363636365</c:v>
                </c:pt>
                <c:pt idx="2">
                  <c:v>0.98409090909090902</c:v>
                </c:pt>
                <c:pt idx="3">
                  <c:v>0.18218181818181839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1B-4E84-93D8-441B3EE6E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2030934287"/>
        <c:axId val="521960703"/>
      </c:barChart>
      <c:catAx>
        <c:axId val="2030934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it-IT"/>
          </a:p>
        </c:txPr>
        <c:crossAx val="521960703"/>
        <c:crosses val="autoZero"/>
        <c:auto val="1"/>
        <c:lblAlgn val="ctr"/>
        <c:lblOffset val="100"/>
        <c:noMultiLvlLbl val="0"/>
      </c:catAx>
      <c:valAx>
        <c:axId val="521960703"/>
        <c:scaling>
          <c:orientation val="minMax"/>
          <c:max val="1.5"/>
        </c:scaling>
        <c:delete val="1"/>
        <c:axPos val="l"/>
        <c:numFmt formatCode="0.00" sourceLinked="1"/>
        <c:majorTickMark val="out"/>
        <c:minorTickMark val="none"/>
        <c:tickLblPos val="nextTo"/>
        <c:crossAx val="2030934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2060"/>
          </a:solidFill>
          <a:latin typeface="Arial Nova Cond" panose="020B0506020202020204" pitchFamily="34" charset="0"/>
        </a:defRPr>
      </a:pPr>
      <a:endParaRPr lang="it-IT"/>
    </a:p>
  </c:tx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372104246257302E-2"/>
          <c:y val="4.2244814199579754E-2"/>
          <c:w val="0.97548447554852824"/>
          <c:h val="0.673384300777092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Foglio2!$A$6:$B$6</c:f>
              <c:strCache>
                <c:ptCount val="2"/>
                <c:pt idx="0">
                  <c:v>Grandi apparecchi domestici elettrici e non</c:v>
                </c:pt>
              </c:strCache>
            </c:strRef>
          </c:tx>
          <c:spPr>
            <a:solidFill>
              <a:srgbClr val="001E6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Foglio2!$C$5:$G$5</c:f>
              <c:strCache>
                <c:ptCount val="5"/>
                <c:pt idx="0">
                  <c:v>I quinto</c:v>
                </c:pt>
                <c:pt idx="1">
                  <c:v>II quinto</c:v>
                </c:pt>
                <c:pt idx="2">
                  <c:v>III quinto</c:v>
                </c:pt>
                <c:pt idx="3">
                  <c:v>IV quinto</c:v>
                </c:pt>
                <c:pt idx="4">
                  <c:v>V quinto</c:v>
                </c:pt>
              </c:strCache>
            </c:strRef>
          </c:cat>
          <c:val>
            <c:numRef>
              <c:f>Foglio2!$C$6:$G$6</c:f>
              <c:numCache>
                <c:formatCode>General</c:formatCode>
                <c:ptCount val="5"/>
                <c:pt idx="0">
                  <c:v>4.6100000000000003</c:v>
                </c:pt>
                <c:pt idx="1">
                  <c:v>8.09</c:v>
                </c:pt>
                <c:pt idx="2">
                  <c:v>10.25</c:v>
                </c:pt>
                <c:pt idx="3">
                  <c:v>14.72</c:v>
                </c:pt>
                <c:pt idx="4">
                  <c:v>19.45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8-416E-BFA5-2BEACEBFBE4B}"/>
            </c:ext>
          </c:extLst>
        </c:ser>
        <c:ser>
          <c:idx val="1"/>
          <c:order val="1"/>
          <c:tx>
            <c:strRef>
              <c:f>Foglio2!$A$7:$B$7</c:f>
              <c:strCache>
                <c:ptCount val="2"/>
                <c:pt idx="0">
                  <c:v>Piccoli elettrodomestici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187247031679817E-3"/>
                  <c:y val="6.57888772765476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C4-4C98-A9E1-645713F29C3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Foglio2!$C$5:$G$5</c:f>
              <c:strCache>
                <c:ptCount val="5"/>
                <c:pt idx="0">
                  <c:v>I quinto</c:v>
                </c:pt>
                <c:pt idx="1">
                  <c:v>II quinto</c:v>
                </c:pt>
                <c:pt idx="2">
                  <c:v>III quinto</c:v>
                </c:pt>
                <c:pt idx="3">
                  <c:v>IV quinto</c:v>
                </c:pt>
                <c:pt idx="4">
                  <c:v>V quinto</c:v>
                </c:pt>
              </c:strCache>
            </c:strRef>
          </c:cat>
          <c:val>
            <c:numRef>
              <c:f>Foglio2!$C$7:$G$7</c:f>
              <c:numCache>
                <c:formatCode>General</c:formatCode>
                <c:ptCount val="5"/>
                <c:pt idx="0">
                  <c:v>1.46</c:v>
                </c:pt>
                <c:pt idx="1">
                  <c:v>2.99</c:v>
                </c:pt>
                <c:pt idx="2">
                  <c:v>4.82</c:v>
                </c:pt>
                <c:pt idx="3">
                  <c:v>6.02</c:v>
                </c:pt>
                <c:pt idx="4">
                  <c:v>9.0399999999999991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B8-416E-BFA5-2BEACEBFB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32395712"/>
        <c:axId val="458012768"/>
      </c:barChart>
      <c:catAx>
        <c:axId val="183239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58012768"/>
        <c:crosses val="autoZero"/>
        <c:auto val="1"/>
        <c:lblAlgn val="ctr"/>
        <c:lblOffset val="100"/>
        <c:noMultiLvlLbl val="0"/>
      </c:catAx>
      <c:valAx>
        <c:axId val="458012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3239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E6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rgbClr val="001E60"/>
          </a:solidFill>
        </a:defRPr>
      </a:pPr>
      <a:endParaRPr lang="it-IT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1E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7C-473B-8308-B3929A1713D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7C-473B-8308-B3929A1713D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7C-473B-8308-B3929A1713D4}"/>
              </c:ext>
            </c:extLst>
          </c:dPt>
          <c:dPt>
            <c:idx val="3"/>
            <c:invertIfNegative val="0"/>
            <c:bubble3D val="0"/>
            <c:spPr>
              <a:solidFill>
                <a:srgbClr val="F47B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77C-473B-8308-B3929A1713D4}"/>
              </c:ext>
            </c:extLst>
          </c:dPt>
          <c:dLbls>
            <c:dLbl>
              <c:idx val="0"/>
              <c:layout>
                <c:manualLayout>
                  <c:x val="0"/>
                  <c:y val="-0.162300541716853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7C-473B-8308-B3929A1713D4}"/>
                </c:ext>
              </c:extLst>
            </c:dLbl>
            <c:dLbl>
              <c:idx val="3"/>
              <c:layout>
                <c:manualLayout>
                  <c:x val="-2.2374494063359634E-3"/>
                  <c:y val="-0.39995490637367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7C-473B-8308-B3929A1713D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1E60"/>
                    </a:solidFill>
                    <a:latin typeface="Source Sans Pro 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'Moltiplicatore V.A.'!$F$2:$F$5</c:f>
              <c:strCache>
                <c:ptCount val="4"/>
                <c:pt idx="0">
                  <c:v>Valore aggiunto diretto</c:v>
                </c:pt>
                <c:pt idx="1">
                  <c:v>Valore aggiunto indiretto</c:v>
                </c:pt>
                <c:pt idx="2">
                  <c:v>Valore aggiunto indotto</c:v>
                </c:pt>
                <c:pt idx="3">
                  <c:v>Totale </c:v>
                </c:pt>
              </c:strCache>
            </c:strRef>
          </c:cat>
          <c:val>
            <c:numRef>
              <c:f>'Moltiplicatore V.A.'!$G$2:$G$5</c:f>
              <c:numCache>
                <c:formatCode>General</c:formatCode>
                <c:ptCount val="4"/>
                <c:pt idx="0">
                  <c:v>3.6</c:v>
                </c:pt>
                <c:pt idx="1">
                  <c:v>3.6</c:v>
                </c:pt>
                <c:pt idx="2" formatCode="0.0">
                  <c:v>9.4758794672532982</c:v>
                </c:pt>
                <c:pt idx="3" formatCode="0.0">
                  <c:v>11.028807201206094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C-473B-8308-B3929A1713D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77C-473B-8308-B3929A1713D4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77C-473B-8308-B3929A1713D4}"/>
              </c:ext>
            </c:extLst>
          </c:dPt>
          <c:dLbls>
            <c:dLbl>
              <c:idx val="1"/>
              <c:layout>
                <c:manualLayout>
                  <c:x val="-4.1019431922848096E-17"/>
                  <c:y val="-0.226061468819902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7C-473B-8308-B3929A1713D4}"/>
                </c:ext>
              </c:extLst>
            </c:dLbl>
            <c:dLbl>
              <c:idx val="2"/>
              <c:layout>
                <c:manualLayout>
                  <c:x val="-8.2038863845696192E-17"/>
                  <c:y val="-8.40484948176560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7C-473B-8308-B3929A1713D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1E60"/>
                    </a:solidFill>
                    <a:latin typeface="Source Sans Pro 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'Moltiplicatore V.A.'!$F$2:$F$5</c:f>
              <c:strCache>
                <c:ptCount val="4"/>
                <c:pt idx="0">
                  <c:v>Valore aggiunto diretto</c:v>
                </c:pt>
                <c:pt idx="1">
                  <c:v>Valore aggiunto indiretto</c:v>
                </c:pt>
                <c:pt idx="2">
                  <c:v>Valore aggiunto indotto</c:v>
                </c:pt>
                <c:pt idx="3">
                  <c:v>Totale </c:v>
                </c:pt>
              </c:strCache>
            </c:strRef>
          </c:cat>
          <c:val>
            <c:numRef>
              <c:f>'Moltiplicatore V.A.'!$H$2:$H$5</c:f>
              <c:numCache>
                <c:formatCode>0.0</c:formatCode>
                <c:ptCount val="4"/>
                <c:pt idx="1">
                  <c:v>5.8758794672532977</c:v>
                </c:pt>
                <c:pt idx="2">
                  <c:v>1.5529277339527958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7C-473B-8308-B3929A171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4453295"/>
        <c:axId val="904453775"/>
      </c:barChart>
      <c:catAx>
        <c:axId val="904453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+mj-lt"/>
                <a:ea typeface="+mn-ea"/>
                <a:cs typeface="+mn-cs"/>
              </a:defRPr>
            </a:pPr>
            <a:endParaRPr lang="it-IT"/>
          </a:p>
        </c:txPr>
        <c:crossAx val="904453775"/>
        <c:crosses val="autoZero"/>
        <c:auto val="1"/>
        <c:lblAlgn val="ctr"/>
        <c:lblOffset val="100"/>
        <c:noMultiLvlLbl val="0"/>
      </c:catAx>
      <c:valAx>
        <c:axId val="9044537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4453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17851384799376E-2"/>
          <c:y val="8.912040545714417E-2"/>
          <c:w val="0.97356429723040128"/>
          <c:h val="0.6843116648646099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1E6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47B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80-4BF3-BE20-BDBC662EC9A0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B1D1A6F0-2A16-4952-B413-50B81AC2A79B}" type="VALUE">
                      <a:rPr lang="en-US" b="1">
                        <a:solidFill>
                          <a:srgbClr val="F47B20"/>
                        </a:solidFill>
                      </a:rPr>
                      <a:pPr/>
                      <a:t>[VALORE]</a:t>
                    </a:fld>
                    <a:endParaRPr lang="it-IT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680-4BF3-BE20-BDBC662EC9A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1E60"/>
                    </a:solidFill>
                    <a:latin typeface="Source Sans Pro (Corpo)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'Elaborazione 2022 '!$F$2:$F$11</c:f>
              <c:strCache>
                <c:ptCount val="10"/>
                <c:pt idx="0">
                  <c:v>Germania</c:v>
                </c:pt>
                <c:pt idx="1">
                  <c:v>Polonia</c:v>
                </c:pt>
                <c:pt idx="2">
                  <c:v>Italia </c:v>
                </c:pt>
                <c:pt idx="3">
                  <c:v>Paesi Bassi</c:v>
                </c:pt>
                <c:pt idx="4">
                  <c:v>Francia</c:v>
                </c:pt>
                <c:pt idx="5">
                  <c:v>Spagna</c:v>
                </c:pt>
                <c:pt idx="6">
                  <c:v>Ungheria</c:v>
                </c:pt>
                <c:pt idx="7">
                  <c:v>Romania</c:v>
                </c:pt>
                <c:pt idx="8">
                  <c:v>Svezia</c:v>
                </c:pt>
                <c:pt idx="9">
                  <c:v>Belgio </c:v>
                </c:pt>
              </c:strCache>
            </c:strRef>
          </c:cat>
          <c:val>
            <c:numRef>
              <c:f>'Elaborazione 2022 '!$G$2:$G$11</c:f>
              <c:numCache>
                <c:formatCode>0.00</c:formatCode>
                <c:ptCount val="10"/>
                <c:pt idx="0">
                  <c:v>13.095537369000001</c:v>
                </c:pt>
                <c:pt idx="1">
                  <c:v>8.1313057319999995</c:v>
                </c:pt>
                <c:pt idx="2">
                  <c:v>6.8396219839999999</c:v>
                </c:pt>
                <c:pt idx="3">
                  <c:v>5.7202538560000002</c:v>
                </c:pt>
                <c:pt idx="4">
                  <c:v>2.5551933490000001</c:v>
                </c:pt>
                <c:pt idx="5">
                  <c:v>2.5549279770000002</c:v>
                </c:pt>
                <c:pt idx="6">
                  <c:v>2.1114934700000001</c:v>
                </c:pt>
                <c:pt idx="7">
                  <c:v>1.9941279110000001</c:v>
                </c:pt>
                <c:pt idx="8">
                  <c:v>1.9407715459999999</c:v>
                </c:pt>
                <c:pt idx="9">
                  <c:v>1.8611313840000001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1-4D0F-AC07-F761583156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724571616"/>
        <c:axId val="1719824640"/>
        <c:extLst/>
      </c:barChart>
      <c:catAx>
        <c:axId val="172457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Source Sans Pro (Corpo)"/>
                <a:ea typeface="+mn-ea"/>
                <a:cs typeface="+mn-cs"/>
              </a:defRPr>
            </a:pPr>
            <a:endParaRPr lang="it-IT"/>
          </a:p>
        </c:txPr>
        <c:crossAx val="1719824640"/>
        <c:crosses val="autoZero"/>
        <c:auto val="1"/>
        <c:lblAlgn val="ctr"/>
        <c:lblOffset val="100"/>
        <c:noMultiLvlLbl val="0"/>
      </c:catAx>
      <c:valAx>
        <c:axId val="171982464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72457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1E6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47B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03-49E1-BF97-13DBE7472FCA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47B2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703-49E1-BF97-13DBE7472F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1E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'Saldo TIER 1'!$T$3:$T$12</c:f>
              <c:strCache>
                <c:ptCount val="10"/>
                <c:pt idx="0">
                  <c:v>Germania</c:v>
                </c:pt>
                <c:pt idx="1">
                  <c:v>Italia</c:v>
                </c:pt>
                <c:pt idx="2">
                  <c:v>Repubblica Ceca</c:v>
                </c:pt>
                <c:pt idx="3">
                  <c:v>Paesi Bassi</c:v>
                </c:pt>
                <c:pt idx="4">
                  <c:v>Polonia</c:v>
                </c:pt>
                <c:pt idx="5">
                  <c:v>Belgio</c:v>
                </c:pt>
                <c:pt idx="6">
                  <c:v>Francia</c:v>
                </c:pt>
                <c:pt idx="7">
                  <c:v>Spagna</c:v>
                </c:pt>
                <c:pt idx="8">
                  <c:v>Slovacchia</c:v>
                </c:pt>
                <c:pt idx="9">
                  <c:v>Austria</c:v>
                </c:pt>
              </c:strCache>
            </c:strRef>
          </c:cat>
          <c:val>
            <c:numRef>
              <c:f>'Saldo TIER 1'!$U$3:$U$12</c:f>
              <c:numCache>
                <c:formatCode>_-* #,##0.0_-;\-* #,##0.0_-;_-* "-"??_-;_-@_-</c:formatCode>
                <c:ptCount val="10"/>
                <c:pt idx="0">
                  <c:v>5.7722288119999998</c:v>
                </c:pt>
                <c:pt idx="1">
                  <c:v>3.8201794389999999</c:v>
                </c:pt>
                <c:pt idx="2">
                  <c:v>2.583170929</c:v>
                </c:pt>
                <c:pt idx="3">
                  <c:v>1.7776108799999999</c:v>
                </c:pt>
                <c:pt idx="4">
                  <c:v>1.6305022330000001</c:v>
                </c:pt>
                <c:pt idx="5">
                  <c:v>1.620003241</c:v>
                </c:pt>
                <c:pt idx="6">
                  <c:v>1.598747543</c:v>
                </c:pt>
                <c:pt idx="7">
                  <c:v>1.100831103</c:v>
                </c:pt>
                <c:pt idx="8">
                  <c:v>0.90073497300000005</c:v>
                </c:pt>
                <c:pt idx="9">
                  <c:v>0.81970144099999998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3-49E1-BF97-13DBE7472F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454722607"/>
        <c:axId val="1454723087"/>
      </c:barChart>
      <c:catAx>
        <c:axId val="1454722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54723087"/>
        <c:crosses val="autoZero"/>
        <c:auto val="1"/>
        <c:lblAlgn val="ctr"/>
        <c:lblOffset val="100"/>
        <c:noMultiLvlLbl val="0"/>
      </c:catAx>
      <c:valAx>
        <c:axId val="1454723087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1454722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rgbClr val="001E60"/>
          </a:solidFill>
        </a:defRPr>
      </a:pPr>
      <a:endParaRPr lang="it-IT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89333731188945E-2"/>
          <c:y val="6.3311778880776048E-2"/>
          <c:w val="0.96310187263939151"/>
          <c:h val="0.475913950716474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'Confronto export cumulato '!$O$1</c:f>
              <c:strCache>
                <c:ptCount val="1"/>
                <c:pt idx="0">
                  <c:v>Elettrodomestici</c:v>
                </c:pt>
              </c:strCache>
            </c:strRef>
          </c:tx>
          <c:spPr>
            <a:solidFill>
              <a:srgbClr val="F47B20"/>
            </a:solidFill>
            <a:ln>
              <a:noFill/>
            </a:ln>
            <a:effectLst/>
          </c:spPr>
          <c:invertIfNegative val="0"/>
          <c:cat>
            <c:strRef>
              <c:f>'Confronto export cumulato '!$N$2:$N$11</c:f>
              <c:strCache>
                <c:ptCount val="10"/>
                <c:pt idx="0">
                  <c:v>Germania</c:v>
                </c:pt>
                <c:pt idx="1">
                  <c:v>Italia</c:v>
                </c:pt>
                <c:pt idx="2">
                  <c:v>Polonia</c:v>
                </c:pt>
                <c:pt idx="3">
                  <c:v>Paesi Bassi </c:v>
                </c:pt>
                <c:pt idx="4">
                  <c:v>Repubblica Ceca</c:v>
                </c:pt>
                <c:pt idx="5">
                  <c:v>Francia</c:v>
                </c:pt>
                <c:pt idx="6">
                  <c:v>Spagna</c:v>
                </c:pt>
                <c:pt idx="7">
                  <c:v>Belgio</c:v>
                </c:pt>
                <c:pt idx="8">
                  <c:v>Ungheria</c:v>
                </c:pt>
                <c:pt idx="9">
                  <c:v>Romania</c:v>
                </c:pt>
              </c:strCache>
            </c:strRef>
          </c:cat>
          <c:val>
            <c:numRef>
              <c:f>'Confronto export cumulato '!$O$2:$O$11</c:f>
              <c:numCache>
                <c:formatCode>_-* #,##0.0_-;\-* #,##0.0_-;_-* "-"??_-;_-@_-</c:formatCode>
                <c:ptCount val="10"/>
                <c:pt idx="0">
                  <c:v>13.095537369000001</c:v>
                </c:pt>
                <c:pt idx="1">
                  <c:v>6.8396219839999999</c:v>
                </c:pt>
                <c:pt idx="2">
                  <c:v>8.1313057319999995</c:v>
                </c:pt>
                <c:pt idx="3">
                  <c:v>5.7202538560000002</c:v>
                </c:pt>
                <c:pt idx="4">
                  <c:v>1.782687307</c:v>
                </c:pt>
                <c:pt idx="5">
                  <c:v>2.5551933490000001</c:v>
                </c:pt>
                <c:pt idx="6">
                  <c:v>2.5549279770000002</c:v>
                </c:pt>
                <c:pt idx="7">
                  <c:v>1.8611313840000001</c:v>
                </c:pt>
                <c:pt idx="8">
                  <c:v>2.1114934700000001</c:v>
                </c:pt>
                <c:pt idx="9">
                  <c:v>1.9941279110000001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0-4F83-94F8-86D9813E83B8}"/>
            </c:ext>
          </c:extLst>
        </c:ser>
        <c:ser>
          <c:idx val="1"/>
          <c:order val="1"/>
          <c:tx>
            <c:strRef>
              <c:f>'Confronto export cumulato '!$P$1</c:f>
              <c:strCache>
                <c:ptCount val="1"/>
                <c:pt idx="0">
                  <c:v>Componentistica </c:v>
                </c:pt>
              </c:strCache>
            </c:strRef>
          </c:tx>
          <c:spPr>
            <a:solidFill>
              <a:srgbClr val="001E60"/>
            </a:solidFill>
            <a:ln>
              <a:noFill/>
            </a:ln>
            <a:effectLst/>
          </c:spPr>
          <c:invertIfNegative val="0"/>
          <c:cat>
            <c:strRef>
              <c:f>'Confronto export cumulato '!$N$2:$N$11</c:f>
              <c:strCache>
                <c:ptCount val="10"/>
                <c:pt idx="0">
                  <c:v>Germania</c:v>
                </c:pt>
                <c:pt idx="1">
                  <c:v>Italia</c:v>
                </c:pt>
                <c:pt idx="2">
                  <c:v>Polonia</c:v>
                </c:pt>
                <c:pt idx="3">
                  <c:v>Paesi Bassi </c:v>
                </c:pt>
                <c:pt idx="4">
                  <c:v>Repubblica Ceca</c:v>
                </c:pt>
                <c:pt idx="5">
                  <c:v>Francia</c:v>
                </c:pt>
                <c:pt idx="6">
                  <c:v>Spagna</c:v>
                </c:pt>
                <c:pt idx="7">
                  <c:v>Belgio</c:v>
                </c:pt>
                <c:pt idx="8">
                  <c:v>Ungheria</c:v>
                </c:pt>
                <c:pt idx="9">
                  <c:v>Romania</c:v>
                </c:pt>
              </c:strCache>
            </c:strRef>
          </c:cat>
          <c:val>
            <c:numRef>
              <c:f>'Confronto export cumulato '!$P$2:$P$11</c:f>
              <c:numCache>
                <c:formatCode>_-* #,##0.0_-;\-* #,##0.0_-;_-* "-"??_-;_-@_-</c:formatCode>
                <c:ptCount val="10"/>
                <c:pt idx="0">
                  <c:v>5.7722288119999998</c:v>
                </c:pt>
                <c:pt idx="1">
                  <c:v>3.8201794389999999</c:v>
                </c:pt>
                <c:pt idx="2">
                  <c:v>1.6305022330000001</c:v>
                </c:pt>
                <c:pt idx="3">
                  <c:v>1.7776108799999999</c:v>
                </c:pt>
                <c:pt idx="4">
                  <c:v>2.583170929</c:v>
                </c:pt>
                <c:pt idx="5">
                  <c:v>1.598747543</c:v>
                </c:pt>
                <c:pt idx="6">
                  <c:v>1.100831103</c:v>
                </c:pt>
                <c:pt idx="7">
                  <c:v>1.620003241</c:v>
                </c:pt>
                <c:pt idx="8">
                  <c:v>0.56624854199999997</c:v>
                </c:pt>
                <c:pt idx="9">
                  <c:v>0.53781808900000005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70-4F83-94F8-86D9813E8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89898416"/>
        <c:axId val="1689896496"/>
      </c:barChart>
      <c:catAx>
        <c:axId val="168989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1E60"/>
                </a:solidFill>
                <a:latin typeface="Source Sans Pro (Corpo)"/>
                <a:ea typeface="+mn-ea"/>
                <a:cs typeface="+mn-cs"/>
              </a:defRPr>
            </a:pPr>
            <a:endParaRPr lang="it-IT"/>
          </a:p>
        </c:txPr>
        <c:crossAx val="1689896496"/>
        <c:crosses val="autoZero"/>
        <c:auto val="1"/>
        <c:lblAlgn val="ctr"/>
        <c:lblOffset val="100"/>
        <c:noMultiLvlLbl val="0"/>
      </c:catAx>
      <c:valAx>
        <c:axId val="1689896496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168989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748857840457168E-2"/>
          <c:y val="0.90835292033225035"/>
          <c:w val="0.47392166564309202"/>
          <c:h val="7.6824065292226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1E60"/>
              </a:solidFill>
              <a:latin typeface="Source Sans Pro (Corpo)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55E-2"/>
          <c:y val="7.407407407407407E-2"/>
          <c:w val="0.93888888888888888"/>
          <c:h val="0.7595756780402449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223641743"/>
        <c:axId val="1400308303"/>
      </c:barChart>
      <c:catAx>
        <c:axId val="122364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0308303"/>
        <c:crosses val="autoZero"/>
        <c:auto val="1"/>
        <c:lblAlgn val="ctr"/>
        <c:lblOffset val="100"/>
        <c:noMultiLvlLbl val="0"/>
      </c:catAx>
      <c:valAx>
        <c:axId val="140030830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2364174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rgbClr val="F2F2F2"/>
    </a:solidFill>
    <a:ln w="9525" cap="flat" cmpd="sng" algn="ctr">
      <a:solidFill>
        <a:srgbClr val="F47B20"/>
      </a:solidFill>
      <a:round/>
    </a:ln>
    <a:effectLst/>
  </c:spPr>
  <c:txPr>
    <a:bodyPr/>
    <a:lstStyle/>
    <a:p>
      <a:pPr>
        <a:defRPr sz="1800">
          <a:solidFill>
            <a:srgbClr val="001E60"/>
          </a:solidFill>
        </a:defRPr>
      </a:pPr>
      <a:endParaRPr lang="it-IT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112562592299537"/>
          <c:y val="5.7554087246558083E-2"/>
          <c:w val="0.46939922104186721"/>
          <c:h val="0.9026007754289017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1E6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47B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BC-44F4-A217-66E9BE8B6E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1E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'Sezione 1'!$F$380:$F$382</c:f>
              <c:strCache>
                <c:ptCount val="3"/>
                <c:pt idx="0">
                  <c:v>Maggiore presenza di servizi tailor-made</c:v>
                </c:pt>
                <c:pt idx="1">
                  <c:v>Maggiore attenzione nel design del punto vendita</c:v>
                </c:pt>
                <c:pt idx="2">
                  <c:v>Caratteristiche intrinseche del prodotto*</c:v>
                </c:pt>
              </c:strCache>
            </c:strRef>
          </c:cat>
          <c:val>
            <c:numRef>
              <c:f>'Sezione 1'!$G$380:$G$382</c:f>
              <c:numCache>
                <c:formatCode>0%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BC-44F4-A217-66E9BE8B6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346239"/>
        <c:axId val="32332319"/>
      </c:barChart>
      <c:catAx>
        <c:axId val="32346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332319"/>
        <c:crosses val="autoZero"/>
        <c:auto val="1"/>
        <c:lblAlgn val="ctr"/>
        <c:lblOffset val="100"/>
        <c:noMultiLvlLbl val="0"/>
      </c:catAx>
      <c:valAx>
        <c:axId val="3233231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2346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it-IT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ln w="38100">
              <a:noFill/>
            </a:ln>
          </c:spPr>
          <c:dPt>
            <c:idx val="0"/>
            <c:bubble3D val="0"/>
            <c:spPr>
              <a:solidFill>
                <a:srgbClr val="F47B2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56-4535-961D-98835CD079B0}"/>
              </c:ext>
            </c:extLst>
          </c:dPt>
          <c:dPt>
            <c:idx val="1"/>
            <c:bubble3D val="0"/>
            <c:spPr>
              <a:solidFill>
                <a:srgbClr val="001E6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56-4535-961D-98835CD079B0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56-4535-961D-98835CD079B0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56-4535-961D-98835CD079B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A56-4535-961D-98835CD079B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A56-4535-961D-98835CD079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'Sezione 1'!$F$334:$F$335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'Sezione 1'!$G$334:$G$335</c:f>
              <c:numCache>
                <c:formatCode>0%</c:formatCode>
                <c:ptCount val="2"/>
                <c:pt idx="0">
                  <c:v>0.66666666666666663</c:v>
                </c:pt>
                <c:pt idx="1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A56-4535-961D-98835CD079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it-IT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448906386701666"/>
          <c:y val="6.9998116013484532E-2"/>
          <c:w val="0.37551093613298342"/>
          <c:h val="0.860003767973030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1E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1E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'Sezione 1'!$F$234:$F$235</c:f>
              <c:strCache>
                <c:ptCount val="2"/>
                <c:pt idx="0">
                  <c:v>No</c:v>
                </c:pt>
                <c:pt idx="1">
                  <c:v>Sì</c:v>
                </c:pt>
              </c:strCache>
            </c:strRef>
          </c:cat>
          <c:val>
            <c:numRef>
              <c:f>'Sezione 1'!$G$234:$G$235</c:f>
              <c:numCache>
                <c:formatCode>0%</c:formatCode>
                <c:ptCount val="2"/>
                <c:pt idx="0">
                  <c:v>0.63636363636363635</c:v>
                </c:pt>
                <c:pt idx="1">
                  <c:v>0.36363636363636365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6-4024-BE06-A057FF5C19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602672"/>
        <c:axId val="491002752"/>
      </c:barChart>
      <c:catAx>
        <c:axId val="50660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1002752"/>
        <c:crosses val="autoZero"/>
        <c:auto val="1"/>
        <c:lblAlgn val="ctr"/>
        <c:lblOffset val="100"/>
        <c:noMultiLvlLbl val="0"/>
      </c:catAx>
      <c:valAx>
        <c:axId val="4910027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0660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rgbClr val="001E60"/>
          </a:solidFill>
        </a:defRPr>
      </a:pPr>
      <a:endParaRPr lang="it-IT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448906386701666"/>
          <c:y val="6.9998116013484532E-2"/>
          <c:w val="0.37551093613298342"/>
          <c:h val="0.860003767973030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1E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'Sezione 1'!$E$258:$E$259</c:f>
              <c:strCache>
                <c:ptCount val="2"/>
                <c:pt idx="0">
                  <c:v>No</c:v>
                </c:pt>
                <c:pt idx="1">
                  <c:v>Sì</c:v>
                </c:pt>
              </c:strCache>
            </c:strRef>
          </c:cat>
          <c:val>
            <c:numRef>
              <c:f>'Sezione 1'!$F$258:$F$259</c:f>
              <c:numCache>
                <c:formatCode>0%</c:formatCode>
                <c:ptCount val="2"/>
                <c:pt idx="0">
                  <c:v>0.33333333333333331</c:v>
                </c:pt>
                <c:pt idx="1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D-499E-B550-53617DB4D4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602672"/>
        <c:axId val="491002752"/>
      </c:barChart>
      <c:catAx>
        <c:axId val="50660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1002752"/>
        <c:crosses val="autoZero"/>
        <c:auto val="1"/>
        <c:lblAlgn val="ctr"/>
        <c:lblOffset val="100"/>
        <c:noMultiLvlLbl val="0"/>
      </c:catAx>
      <c:valAx>
        <c:axId val="4910027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0660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rgbClr val="001E60"/>
          </a:solidFill>
        </a:defRPr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Spagna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kumimoji="0" lang="en-US" sz="1600" b="0" i="0" u="none" strike="noStrike" kern="1200" cap="none" spc="0" normalizeH="0" baseline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2023</c:v>
                </c:pt>
                <c:pt idx="1">
                  <c:v>2024e</c:v>
                </c:pt>
                <c:pt idx="2">
                  <c:v>2025e</c:v>
                </c:pt>
                <c:pt idx="3">
                  <c:v>2026e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2.4</c:v>
                </c:pt>
                <c:pt idx="1">
                  <c:v>1.5</c:v>
                </c:pt>
                <c:pt idx="2">
                  <c:v>2.1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A-4500-BCD5-E6965B3F5CD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Francia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kumimoji="0" lang="en-US" sz="1600" b="0" i="0" u="none" strike="noStrike" kern="1200" cap="none" spc="0" normalizeH="0" baseline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2023</c:v>
                </c:pt>
                <c:pt idx="1">
                  <c:v>2024e</c:v>
                </c:pt>
                <c:pt idx="2">
                  <c:v>2025e</c:v>
                </c:pt>
                <c:pt idx="3">
                  <c:v>2026e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0.8</c:v>
                </c:pt>
                <c:pt idx="1">
                  <c:v>1</c:v>
                </c:pt>
                <c:pt idx="2">
                  <c:v>1.7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3A-4500-BCD5-E6965B3F5CD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F5883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kumimoji="0" lang="en-US" sz="1600" b="0" i="0" u="none" strike="noStrike" kern="1200" cap="none" spc="0" normalizeH="0" baseline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2023</c:v>
                </c:pt>
                <c:pt idx="1">
                  <c:v>2024e</c:v>
                </c:pt>
                <c:pt idx="2">
                  <c:v>2025e</c:v>
                </c:pt>
                <c:pt idx="3">
                  <c:v>2026e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0.7</c:v>
                </c:pt>
                <c:pt idx="1">
                  <c:v>0.7</c:v>
                </c:pt>
                <c:pt idx="2">
                  <c:v>1.1000000000000001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3A-4500-BCD5-E6965B3F5CD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Germania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kumimoji="0" lang="en-US" sz="1600" b="0" i="0" u="none" strike="noStrike" kern="1200" cap="none" spc="0" normalizeH="0" baseline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2023</c:v>
                </c:pt>
                <c:pt idx="1">
                  <c:v>2024e</c:v>
                </c:pt>
                <c:pt idx="2">
                  <c:v>2025e</c:v>
                </c:pt>
                <c:pt idx="3">
                  <c:v>2026e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-0.3</c:v>
                </c:pt>
                <c:pt idx="1">
                  <c:v>0.5</c:v>
                </c:pt>
                <c:pt idx="2">
                  <c:v>1.6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3A-4500-BCD5-E6965B3F5C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127518064"/>
        <c:axId val="1127518544"/>
      </c:barChart>
      <c:catAx>
        <c:axId val="112751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kumimoji="0" lang="en-US" sz="1600" b="0" i="0" u="none" strike="noStrike" kern="1200" cap="none" spc="0" normalizeH="0" baseline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defRPr>
            </a:pPr>
            <a:endParaRPr lang="it-IT"/>
          </a:p>
        </c:txPr>
        <c:crossAx val="1127518544"/>
        <c:crosses val="autoZero"/>
        <c:auto val="1"/>
        <c:lblAlgn val="ctr"/>
        <c:lblOffset val="100"/>
        <c:noMultiLvlLbl val="0"/>
      </c:catAx>
      <c:valAx>
        <c:axId val="1127518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751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kumimoji="0" lang="en-US" sz="1600" b="0" i="0" u="none" strike="noStrike" kern="1200" cap="none" spc="0" normalizeH="0" baseline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448906386701666"/>
          <c:y val="6.9998116013484532E-2"/>
          <c:w val="0.37551093613298342"/>
          <c:h val="0.860003767973030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1E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'Sezione 1'!$H$282:$H$283</c:f>
              <c:strCache>
                <c:ptCount val="2"/>
                <c:pt idx="0">
                  <c:v>No</c:v>
                </c:pt>
                <c:pt idx="1">
                  <c:v>Sì</c:v>
                </c:pt>
              </c:strCache>
            </c:strRef>
          </c:cat>
          <c:val>
            <c:numRef>
              <c:f>'Sezione 1'!$I$282:$I$283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BF-448A-90CC-585C536E16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602672"/>
        <c:axId val="491002752"/>
      </c:barChart>
      <c:catAx>
        <c:axId val="50660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1002752"/>
        <c:crosses val="autoZero"/>
        <c:auto val="1"/>
        <c:lblAlgn val="ctr"/>
        <c:lblOffset val="100"/>
        <c:noMultiLvlLbl val="0"/>
      </c:catAx>
      <c:valAx>
        <c:axId val="4910027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0660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rgbClr val="001E60"/>
          </a:solidFill>
        </a:defRPr>
      </a:pPr>
      <a:endParaRPr lang="it-IT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448906386701666"/>
          <c:y val="6.9998116013484532E-2"/>
          <c:w val="0.37551093613298342"/>
          <c:h val="0.860003767973030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47B2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1E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'Sezione 1'!$H$298:$H$299</c:f>
              <c:strCache>
                <c:ptCount val="2"/>
                <c:pt idx="0">
                  <c:v>No</c:v>
                </c:pt>
                <c:pt idx="1">
                  <c:v>Sì</c:v>
                </c:pt>
              </c:strCache>
            </c:strRef>
          </c:cat>
          <c:val>
            <c:numRef>
              <c:f>'Sezione 1'!$I$298:$I$299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C-4767-814C-1A19595585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602672"/>
        <c:axId val="491002752"/>
      </c:barChart>
      <c:catAx>
        <c:axId val="50660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1002752"/>
        <c:crosses val="autoZero"/>
        <c:auto val="1"/>
        <c:lblAlgn val="ctr"/>
        <c:lblOffset val="100"/>
        <c:noMultiLvlLbl val="0"/>
      </c:catAx>
      <c:valAx>
        <c:axId val="4910027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0660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rgbClr val="001E60"/>
          </a:solidFill>
        </a:defRPr>
      </a:pPr>
      <a:endParaRPr lang="it-IT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47B2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93-4551-AF72-A959318B5045}"/>
              </c:ext>
            </c:extLst>
          </c:dPt>
          <c:dPt>
            <c:idx val="1"/>
            <c:bubble3D val="0"/>
            <c:spPr>
              <a:solidFill>
                <a:srgbClr val="001E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93-4551-AF72-A959318B5045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93-4551-AF72-A959318B5045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93-4551-AF72-A959318B5045}"/>
              </c:ext>
            </c:extLst>
          </c:dPt>
          <c:dPt>
            <c:idx val="4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93-4551-AF72-A959318B50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93-4551-AF72-A959318B50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'Sezione 1'!$I$405:$I$406</c:f>
              <c:strCache>
                <c:ptCount val="2"/>
                <c:pt idx="0">
                  <c:v>I volumi sono diminuiti e il consumatore si è orientato verso prodotti meno costosi, cambiando le proprie preferenze per il lungo periodo</c:v>
                </c:pt>
                <c:pt idx="1">
                  <c:v>I volumi sono diminuiti, ma destinati a riallinearsi ai livelli pre-crisi</c:v>
                </c:pt>
              </c:strCache>
            </c:strRef>
          </c:cat>
          <c:val>
            <c:numRef>
              <c:f>'Sezione 1'!$J$405:$J$406</c:f>
              <c:numCache>
                <c:formatCode>0%</c:formatCode>
                <c:ptCount val="2"/>
                <c:pt idx="0">
                  <c:v>0.91666666666666663</c:v>
                </c:pt>
                <c:pt idx="1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93-4551-AF72-A959318B50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it-IT"/>
    </a:p>
  </c:txPr>
  <c:externalData r:id="rId4">
    <c:autoUpdate val="0"/>
  </c:externalData>
  <c:userShapes r:id="rId5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1E6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47B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D34-41D3-9F07-42A98DEBB6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1E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'Sezione 2'!$F$41:$F$49</c:f>
              <c:strCache>
                <c:ptCount val="9"/>
                <c:pt idx="0">
                  <c:v>Catena di fornitura</c:v>
                </c:pt>
                <c:pt idx="1">
                  <c:v>Attrazione e retention</c:v>
                </c:pt>
                <c:pt idx="2">
                  <c:v>Standard normativi  </c:v>
                </c:pt>
                <c:pt idx="3">
                  <c:v>Digitalizzazione</c:v>
                </c:pt>
                <c:pt idx="4">
                  <c:v>Scarsa consapevolezza dei vantaggi degli elettrodomestici smart</c:v>
                </c:pt>
                <c:pt idx="5">
                  <c:v>Sostenibilità ambientale</c:v>
                </c:pt>
                <c:pt idx="6">
                  <c:v>Non-fair competition  </c:v>
                </c:pt>
                <c:pt idx="7">
                  <c:v>Inflazione</c:v>
                </c:pt>
                <c:pt idx="8">
                  <c:v>Preferenze per  prodotti più economici</c:v>
                </c:pt>
              </c:strCache>
            </c:strRef>
          </c:cat>
          <c:val>
            <c:numRef>
              <c:f>'Sezione 2'!$G$41:$G$49</c:f>
              <c:numCache>
                <c:formatCode>0%</c:formatCode>
                <c:ptCount val="9"/>
                <c:pt idx="0">
                  <c:v>8.3333333333333329E-2</c:v>
                </c:pt>
                <c:pt idx="1">
                  <c:v>0.16666666666666666</c:v>
                </c:pt>
                <c:pt idx="2">
                  <c:v>0.16666666666666666</c:v>
                </c:pt>
                <c:pt idx="3">
                  <c:v>0.25</c:v>
                </c:pt>
                <c:pt idx="4">
                  <c:v>0.25</c:v>
                </c:pt>
                <c:pt idx="5">
                  <c:v>0.33333333333333331</c:v>
                </c:pt>
                <c:pt idx="6">
                  <c:v>0.41666666666666669</c:v>
                </c:pt>
                <c:pt idx="7">
                  <c:v>0.5</c:v>
                </c:pt>
                <c:pt idx="8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40-4BB0-8DBC-9F85E26C6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346239"/>
        <c:axId val="32332319"/>
      </c:barChart>
      <c:catAx>
        <c:axId val="32346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332319"/>
        <c:crosses val="autoZero"/>
        <c:auto val="1"/>
        <c:lblAlgn val="ctr"/>
        <c:lblOffset val="100"/>
        <c:noMultiLvlLbl val="0"/>
      </c:catAx>
      <c:valAx>
        <c:axId val="32332319"/>
        <c:scaling>
          <c:orientation val="minMax"/>
          <c:max val="0.8"/>
        </c:scaling>
        <c:delete val="1"/>
        <c:axPos val="b"/>
        <c:numFmt formatCode="0%" sourceLinked="1"/>
        <c:majorTickMark val="out"/>
        <c:minorTickMark val="none"/>
        <c:tickLblPos val="nextTo"/>
        <c:crossAx val="32346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it-IT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55E-2"/>
          <c:y val="7.407407407407407E-2"/>
          <c:w val="0.93888888888888888"/>
          <c:h val="0.7595756780402449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223641743"/>
        <c:axId val="1400308303"/>
      </c:barChart>
      <c:catAx>
        <c:axId val="122364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0308303"/>
        <c:crosses val="autoZero"/>
        <c:auto val="1"/>
        <c:lblAlgn val="ctr"/>
        <c:lblOffset val="100"/>
        <c:noMultiLvlLbl val="0"/>
      </c:catAx>
      <c:valAx>
        <c:axId val="140030830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2364174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rgbClr val="F2F2F2"/>
    </a:solidFill>
    <a:ln w="9525" cap="flat" cmpd="sng" algn="ctr">
      <a:solidFill>
        <a:srgbClr val="F47B20"/>
      </a:solidFill>
      <a:round/>
    </a:ln>
    <a:effectLst/>
  </c:spPr>
  <c:txPr>
    <a:bodyPr/>
    <a:lstStyle/>
    <a:p>
      <a:pPr>
        <a:defRPr sz="1800">
          <a:solidFill>
            <a:srgbClr val="001E60"/>
          </a:solidFill>
        </a:defRPr>
      </a:pPr>
      <a:endParaRPr lang="it-IT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47B2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20-4362-981F-49AC8E0FEFDC}"/>
              </c:ext>
            </c:extLst>
          </c:dPt>
          <c:dPt>
            <c:idx val="1"/>
            <c:bubble3D val="0"/>
            <c:spPr>
              <a:solidFill>
                <a:srgbClr val="001E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20-4362-981F-49AC8E0FEFDC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20-4362-981F-49AC8E0FEFD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20-4362-981F-49AC8E0FEF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20-4362-981F-49AC8E0FEFD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20-4362-981F-49AC8E0FEF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'Sezione 2'!$F$378:$F$379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'Sezione 2'!$G$378:$G$379</c:f>
              <c:numCache>
                <c:formatCode>0%</c:formatCode>
                <c:ptCount val="2"/>
                <c:pt idx="0">
                  <c:v>0.66666666666666663</c:v>
                </c:pt>
                <c:pt idx="1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C20-4362-981F-49AC8E0FEF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it-IT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1E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1E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'Sezione 2'!$G$414:$G$417</c:f>
              <c:strCache>
                <c:ptCount val="4"/>
                <c:pt idx="0">
                  <c:v>Aumento dei volumi di vendita</c:v>
                </c:pt>
                <c:pt idx="1">
                  <c:v>Personalizzazione dell’esperienza</c:v>
                </c:pt>
                <c:pt idx="2">
                  <c:v>Più interazione con il cliente</c:v>
                </c:pt>
                <c:pt idx="3">
                  <c:v>Promozione del brand</c:v>
                </c:pt>
              </c:strCache>
            </c:strRef>
          </c:cat>
          <c:val>
            <c:numRef>
              <c:f>'Sezione 2'!$H$414:$H$417</c:f>
              <c:numCache>
                <c:formatCode>0%</c:formatCode>
                <c:ptCount val="4"/>
                <c:pt idx="0">
                  <c:v>0.375</c:v>
                </c:pt>
                <c:pt idx="1">
                  <c:v>0.5</c:v>
                </c:pt>
                <c:pt idx="2">
                  <c:v>0.75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C-4CAF-8686-CDBC9FA17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346239"/>
        <c:axId val="32332319"/>
      </c:barChart>
      <c:catAx>
        <c:axId val="32346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332319"/>
        <c:crosses val="autoZero"/>
        <c:auto val="1"/>
        <c:lblAlgn val="ctr"/>
        <c:lblOffset val="100"/>
        <c:noMultiLvlLbl val="0"/>
      </c:catAx>
      <c:valAx>
        <c:axId val="32332319"/>
        <c:scaling>
          <c:orientation val="minMax"/>
          <c:max val="0.9"/>
        </c:scaling>
        <c:delete val="1"/>
        <c:axPos val="b"/>
        <c:numFmt formatCode="0%" sourceLinked="1"/>
        <c:majorTickMark val="out"/>
        <c:minorTickMark val="none"/>
        <c:tickLblPos val="nextTo"/>
        <c:crossAx val="32346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it-IT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'Sezione 2'!$J$12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1E6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47B2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21-4E46-A036-4EFB89509CB1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47B2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721-4E46-A036-4EFB89509C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1E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'Sezione 2'!$I$13:$I$17</c:f>
              <c:strCache>
                <c:ptCount val="5"/>
                <c:pt idx="0">
                  <c:v>Catena di fornitura</c:v>
                </c:pt>
                <c:pt idx="1">
                  <c:v>Crescita della domanda</c:v>
                </c:pt>
                <c:pt idx="2">
                  <c:v>Aperture di nuovi mercati</c:v>
                </c:pt>
                <c:pt idx="3">
                  <c:v>Digitalizzazione</c:v>
                </c:pt>
                <c:pt idx="4">
                  <c:v>Sostenibilità ambientale</c:v>
                </c:pt>
              </c:strCache>
            </c:strRef>
          </c:cat>
          <c:val>
            <c:numRef>
              <c:f>'Sezione 2'!$J$13:$J$17</c:f>
              <c:numCache>
                <c:formatCode>0%</c:formatCode>
                <c:ptCount val="5"/>
                <c:pt idx="0">
                  <c:v>0.16666666666666666</c:v>
                </c:pt>
                <c:pt idx="1">
                  <c:v>0.25</c:v>
                </c:pt>
                <c:pt idx="2">
                  <c:v>0.33333333333333331</c:v>
                </c:pt>
                <c:pt idx="3">
                  <c:v>0.5</c:v>
                </c:pt>
                <c:pt idx="4">
                  <c:v>0.83333333333333337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21-4E46-A036-4EFB89509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346239"/>
        <c:axId val="32332319"/>
      </c:barChart>
      <c:catAx>
        <c:axId val="32346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332319"/>
        <c:crosses val="autoZero"/>
        <c:auto val="1"/>
        <c:lblAlgn val="ctr"/>
        <c:lblOffset val="100"/>
        <c:noMultiLvlLbl val="0"/>
      </c:catAx>
      <c:valAx>
        <c:axId val="3233231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2346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it-IT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55E-2"/>
          <c:y val="7.407407407407407E-2"/>
          <c:w val="0.93888888888888888"/>
          <c:h val="0.7595756780402449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223641743"/>
        <c:axId val="1400308303"/>
      </c:barChart>
      <c:catAx>
        <c:axId val="122364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00308303"/>
        <c:crosses val="autoZero"/>
        <c:auto val="1"/>
        <c:lblAlgn val="ctr"/>
        <c:lblOffset val="100"/>
        <c:noMultiLvlLbl val="0"/>
      </c:catAx>
      <c:valAx>
        <c:axId val="140030830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2364174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rgbClr val="F2F2F2"/>
    </a:solidFill>
    <a:ln w="9525" cap="flat" cmpd="sng" algn="ctr">
      <a:solidFill>
        <a:srgbClr val="F47B20"/>
      </a:solidFill>
      <a:round/>
    </a:ln>
    <a:effectLst/>
  </c:spPr>
  <c:txPr>
    <a:bodyPr/>
    <a:lstStyle/>
    <a:p>
      <a:pPr>
        <a:defRPr sz="1800">
          <a:solidFill>
            <a:srgbClr val="001E60"/>
          </a:solidFill>
        </a:defRPr>
      </a:pPr>
      <a:endParaRPr lang="it-IT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47B2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13-4DFC-BE39-A4A71B4F960E}"/>
              </c:ext>
            </c:extLst>
          </c:dPt>
          <c:dPt>
            <c:idx val="1"/>
            <c:bubble3D val="0"/>
            <c:spPr>
              <a:solidFill>
                <a:srgbClr val="001E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13-4DFC-BE39-A4A71B4F960E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13-4DFC-BE39-A4A71B4F960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13-4DFC-BE39-A4A71B4F96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E13-4DFC-BE39-A4A71B4F960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E13-4DFC-BE39-A4A71B4F96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'Sezione 2'!$E$83:$E$84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'Sezione 2'!$F$83:$F$84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E13-4DFC-BE39-A4A71B4F96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'[Eurostat_confronto Pil post covid.xlsx]Foglio1'!$N$3</c:f>
              <c:strCache>
                <c:ptCount val="1"/>
                <c:pt idx="0">
                  <c:v>Crescita cumulata 2021-2023</c:v>
                </c:pt>
              </c:strCache>
            </c:strRef>
          </c:tx>
          <c:spPr>
            <a:pattFill prst="dkUpDiag">
              <a:fgClr>
                <a:srgbClr val="001E6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kumimoji="0" lang="en-US" sz="1800" b="1" i="0" u="none" strike="noStrike" kern="1200" cap="none" spc="0" normalizeH="0" baseline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"/>
                    <a:ea typeface="MS PGothic" pitchFamily="34" charset="-128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'[Eurostat_confronto Pil post covid.xlsx]Foglio1'!$O$2:$R$2</c:f>
              <c:strCache>
                <c:ptCount val="4"/>
                <c:pt idx="0">
                  <c:v>UE-27</c:v>
                </c:pt>
                <c:pt idx="1">
                  <c:v>Italia</c:v>
                </c:pt>
                <c:pt idx="2">
                  <c:v>Francia</c:v>
                </c:pt>
                <c:pt idx="3">
                  <c:v>Germania</c:v>
                </c:pt>
              </c:strCache>
            </c:strRef>
          </c:cat>
          <c:val>
            <c:numRef>
              <c:f>'[Eurostat_confronto Pil post covid.xlsx]Foglio1'!$O$3:$R$3</c:f>
              <c:numCache>
                <c:formatCode>0.0%</c:formatCode>
                <c:ptCount val="4"/>
                <c:pt idx="0">
                  <c:v>9.9000000000000005E-2</c:v>
                </c:pt>
                <c:pt idx="1">
                  <c:v>0.13200000000000001</c:v>
                </c:pt>
                <c:pt idx="2">
                  <c:v>9.6000000000000002E-2</c:v>
                </c:pt>
                <c:pt idx="3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0D-4B2D-A2E0-048B4725A014}"/>
            </c:ext>
          </c:extLst>
        </c:ser>
        <c:ser>
          <c:idx val="1"/>
          <c:order val="1"/>
          <c:tx>
            <c:strRef>
              <c:f>'[Eurostat_confronto Pil post covid.xlsx]Foglio1'!$N$4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1E6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kumimoji="0" lang="en-US" sz="1800" b="0" i="0" u="none" strike="noStrike" kern="1200" cap="none" spc="0" normalizeH="0" baseline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"/>
                    <a:ea typeface="MS PGothic" pitchFamily="34" charset="-128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'[Eurostat_confronto Pil post covid.xlsx]Foglio1'!$O$2:$R$2</c:f>
              <c:strCache>
                <c:ptCount val="4"/>
                <c:pt idx="0">
                  <c:v>UE-27</c:v>
                </c:pt>
                <c:pt idx="1">
                  <c:v>Italia</c:v>
                </c:pt>
                <c:pt idx="2">
                  <c:v>Francia</c:v>
                </c:pt>
                <c:pt idx="3">
                  <c:v>Germania</c:v>
                </c:pt>
              </c:strCache>
            </c:strRef>
          </c:cat>
          <c:val>
            <c:numRef>
              <c:f>'[Eurostat_confronto Pil post covid.xlsx]Foglio1'!$O$4:$R$4</c:f>
              <c:numCache>
                <c:formatCode>0%</c:formatCode>
                <c:ptCount val="4"/>
                <c:pt idx="0">
                  <c:v>0.06</c:v>
                </c:pt>
                <c:pt idx="1">
                  <c:v>8.3000000000000004E-2</c:v>
                </c:pt>
                <c:pt idx="2">
                  <c:v>6.4000000000000001E-2</c:v>
                </c:pt>
                <c:pt idx="3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0D-4B2D-A2E0-048B4725A014}"/>
            </c:ext>
          </c:extLst>
        </c:ser>
        <c:ser>
          <c:idx val="2"/>
          <c:order val="2"/>
          <c:tx>
            <c:strRef>
              <c:f>'[Eurostat_confronto Pil post covid.xlsx]Foglio1'!$N$5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kumimoji="0" lang="en-US" sz="1800" b="0" i="0" u="none" strike="noStrike" kern="1200" cap="none" spc="0" normalizeH="0" baseline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"/>
                    <a:ea typeface="MS PGothic" pitchFamily="34" charset="-128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'[Eurostat_confronto Pil post covid.xlsx]Foglio1'!$O$2:$R$2</c:f>
              <c:strCache>
                <c:ptCount val="4"/>
                <c:pt idx="0">
                  <c:v>UE-27</c:v>
                </c:pt>
                <c:pt idx="1">
                  <c:v>Italia</c:v>
                </c:pt>
                <c:pt idx="2">
                  <c:v>Francia</c:v>
                </c:pt>
                <c:pt idx="3">
                  <c:v>Germania</c:v>
                </c:pt>
              </c:strCache>
            </c:strRef>
          </c:cat>
          <c:val>
            <c:numRef>
              <c:f>'[Eurostat_confronto Pil post covid.xlsx]Foglio1'!$O$5:$R$5</c:f>
              <c:numCache>
                <c:formatCode>0%</c:formatCode>
                <c:ptCount val="4"/>
                <c:pt idx="0">
                  <c:v>3.5000000000000003E-2</c:v>
                </c:pt>
                <c:pt idx="1">
                  <c:v>0.04</c:v>
                </c:pt>
                <c:pt idx="2">
                  <c:v>2.5000000000000001E-2</c:v>
                </c:pt>
                <c:pt idx="3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0D-4B2D-A2E0-048B4725A014}"/>
            </c:ext>
          </c:extLst>
        </c:ser>
        <c:ser>
          <c:idx val="3"/>
          <c:order val="3"/>
          <c:tx>
            <c:strRef>
              <c:f>'[Eurostat_confronto Pil post covid.xlsx]Foglio1'!$N$6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kumimoji="0" lang="en-US" sz="1800" b="0" i="0" u="none" strike="noStrike" kern="1200" cap="none" spc="0" normalizeH="0" baseline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"/>
                    <a:ea typeface="MS PGothic" pitchFamily="34" charset="-128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'[Eurostat_confronto Pil post covid.xlsx]Foglio1'!$O$2:$R$2</c:f>
              <c:strCache>
                <c:ptCount val="4"/>
                <c:pt idx="0">
                  <c:v>UE-27</c:v>
                </c:pt>
                <c:pt idx="1">
                  <c:v>Italia</c:v>
                </c:pt>
                <c:pt idx="2">
                  <c:v>Francia</c:v>
                </c:pt>
                <c:pt idx="3">
                  <c:v>Germania</c:v>
                </c:pt>
              </c:strCache>
            </c:strRef>
          </c:cat>
          <c:val>
            <c:numRef>
              <c:f>'[Eurostat_confronto Pil post covid.xlsx]Foglio1'!$O$6:$R$6</c:f>
              <c:numCache>
                <c:formatCode>0%</c:formatCode>
                <c:ptCount val="4"/>
                <c:pt idx="0">
                  <c:v>4.0000000000000001E-3</c:v>
                </c:pt>
                <c:pt idx="1">
                  <c:v>8.9999999999999993E-3</c:v>
                </c:pt>
                <c:pt idx="2">
                  <c:v>7.0000000000000001E-3</c:v>
                </c:pt>
                <c:pt idx="3">
                  <c:v>-3.0000000000000001E-3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0D-4B2D-A2E0-048B4725A0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7901520"/>
        <c:axId val="2087903440"/>
      </c:barChart>
      <c:catAx>
        <c:axId val="208790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defRPr>
            </a:pPr>
            <a:endParaRPr lang="it-IT"/>
          </a:p>
        </c:txPr>
        <c:crossAx val="2087903440"/>
        <c:crosses val="autoZero"/>
        <c:auto val="1"/>
        <c:lblAlgn val="ctr"/>
        <c:lblOffset val="100"/>
        <c:noMultiLvlLbl val="0"/>
      </c:catAx>
      <c:valAx>
        <c:axId val="2087903440"/>
        <c:scaling>
          <c:orientation val="minMax"/>
          <c:max val="0.15000000000000002"/>
          <c:min val="-2.0000000000000004E-2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8790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kumimoji="0" lang="en-US" sz="1800" b="0" i="0" u="none" strike="noStrike" kern="1200" cap="none" spc="0" normalizeH="0" baseline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55E-2"/>
          <c:y val="5.0925925925925923E-2"/>
          <c:w val="0.93888888888888888"/>
          <c:h val="0.7241283902012248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1E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7223315835520685E-3"/>
                  <c:y val="-0.362224044911052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Source Sans Pro" panose="020B0503030403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55555555555555"/>
                      <c:h val="0.181990740740740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2BE-4BEE-B151-753781DBB9DB}"/>
                </c:ext>
              </c:extLst>
            </c:dLbl>
            <c:dLbl>
              <c:idx val="1"/>
              <c:layout>
                <c:manualLayout>
                  <c:x val="-5.0925337632079971E-17"/>
                  <c:y val="-0.158444881889763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BE-4BEE-B151-753781DBB9DB}"/>
                </c:ext>
              </c:extLst>
            </c:dLbl>
            <c:dLbl>
              <c:idx val="2"/>
              <c:layout>
                <c:manualLayout>
                  <c:x val="0"/>
                  <c:y val="-0.286954651501895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BE-4BEE-B151-753781DBB9DB}"/>
                </c:ext>
              </c:extLst>
            </c:dLbl>
            <c:dLbl>
              <c:idx val="3"/>
              <c:layout>
                <c:manualLayout>
                  <c:x val="-1.0185067526415994E-16"/>
                  <c:y val="-0.144555993000874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BE-4BEE-B151-753781DBB9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Source Sans Pro" panose="020B0503030403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'Sezione 2'!$E$122:$E$125</c:f>
              <c:strCache>
                <c:ptCount val="4"/>
                <c:pt idx="0">
                  <c:v>1-3%</c:v>
                </c:pt>
                <c:pt idx="1">
                  <c:v>4-5%</c:v>
                </c:pt>
                <c:pt idx="2">
                  <c:v>5-10%</c:v>
                </c:pt>
                <c:pt idx="3">
                  <c:v>&gt;10%</c:v>
                </c:pt>
              </c:strCache>
            </c:strRef>
          </c:cat>
          <c:val>
            <c:numRef>
              <c:f>'Sezione 2'!$F$122:$F$125</c:f>
              <c:numCache>
                <c:formatCode>0%</c:formatCode>
                <c:ptCount val="4"/>
                <c:pt idx="0">
                  <c:v>0.44444444444444442</c:v>
                </c:pt>
                <c:pt idx="1">
                  <c:v>0.1111111111111111</c:v>
                </c:pt>
                <c:pt idx="2">
                  <c:v>0.33333333333333331</c:v>
                </c:pt>
                <c:pt idx="3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8-41EA-821A-2BD071C11F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1772199024"/>
        <c:axId val="1772199504"/>
      </c:barChart>
      <c:catAx>
        <c:axId val="177219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1E60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endParaRPr lang="it-IT"/>
          </a:p>
        </c:txPr>
        <c:crossAx val="1772199504"/>
        <c:crosses val="autoZero"/>
        <c:auto val="1"/>
        <c:lblAlgn val="ctr"/>
        <c:lblOffset val="100"/>
        <c:noMultiLvlLbl val="0"/>
      </c:catAx>
      <c:valAx>
        <c:axId val="17721995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7219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1E6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47B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44-4AC2-B2C2-D3F49BD80A99}"/>
              </c:ext>
            </c:extLst>
          </c:dPt>
          <c:dPt>
            <c:idx val="6"/>
            <c:invertIfNegative val="0"/>
            <c:bubble3D val="0"/>
            <c:spPr>
              <a:solidFill>
                <a:srgbClr val="F47B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444-4AC2-B2C2-D3F49BD80A99}"/>
              </c:ext>
            </c:extLst>
          </c:dPt>
          <c:dPt>
            <c:idx val="7"/>
            <c:invertIfNegative val="0"/>
            <c:bubble3D val="0"/>
            <c:spPr>
              <a:solidFill>
                <a:srgbClr val="F47B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44-4AC2-B2C2-D3F49BD80A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1E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'Sezione 2'!$F$139:$F$146</c:f>
              <c:strCache>
                <c:ptCount val="8"/>
                <c:pt idx="0">
                  <c:v>Azioni di educazione del consumatore</c:v>
                </c:pt>
                <c:pt idx="1">
                  <c:v>Integrando tecnologie smart nei prodotti</c:v>
                </c:pt>
                <c:pt idx="2">
                  <c:v>Programmi di riciclo </c:v>
                </c:pt>
                <c:pt idx="3">
                  <c:v>Garantendo la riparabilità dei prodotti</c:v>
                </c:pt>
                <c:pt idx="4">
                  <c:v>Modelli di business in logica circolare</c:v>
                </c:pt>
                <c:pt idx="5">
                  <c:v>Miglioramento dei processi di produzione</c:v>
                </c:pt>
                <c:pt idx="6">
                  <c:v>Maggiore efficienza energetica</c:v>
                </c:pt>
                <c:pt idx="7">
                  <c:v>Durabilità e longevità dei prodotti</c:v>
                </c:pt>
              </c:strCache>
            </c:strRef>
          </c:cat>
          <c:val>
            <c:numRef>
              <c:f>'Sezione 2'!$G$139:$G$146</c:f>
              <c:numCache>
                <c:formatCode>0%</c:formatCode>
                <c:ptCount val="8"/>
                <c:pt idx="0">
                  <c:v>8.3333333333333329E-2</c:v>
                </c:pt>
                <c:pt idx="1">
                  <c:v>0.16666666666666666</c:v>
                </c:pt>
                <c:pt idx="2">
                  <c:v>0.16666666666666666</c:v>
                </c:pt>
                <c:pt idx="3">
                  <c:v>0.25</c:v>
                </c:pt>
                <c:pt idx="4">
                  <c:v>0.25</c:v>
                </c:pt>
                <c:pt idx="5">
                  <c:v>0.58333333333333337</c:v>
                </c:pt>
                <c:pt idx="6">
                  <c:v>0.66666666666666663</c:v>
                </c:pt>
                <c:pt idx="7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44-4AC2-B2C2-D3F49BD80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346239"/>
        <c:axId val="32332319"/>
      </c:barChart>
      <c:catAx>
        <c:axId val="32346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332319"/>
        <c:crosses val="autoZero"/>
        <c:auto val="1"/>
        <c:lblAlgn val="ctr"/>
        <c:lblOffset val="100"/>
        <c:noMultiLvlLbl val="0"/>
      </c:catAx>
      <c:valAx>
        <c:axId val="32332319"/>
        <c:scaling>
          <c:orientation val="minMax"/>
          <c:max val="0.9"/>
        </c:scaling>
        <c:delete val="1"/>
        <c:axPos val="b"/>
        <c:numFmt formatCode="0%" sourceLinked="1"/>
        <c:majorTickMark val="out"/>
        <c:minorTickMark val="none"/>
        <c:tickLblPos val="nextTo"/>
        <c:crossAx val="32346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it-IT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07292916868731"/>
          <c:y val="1.8092214309173432E-2"/>
          <c:w val="0.56501195227038947"/>
          <c:h val="0.8007829028997151"/>
        </c:manualLayout>
      </c:layout>
      <c:doughnutChart>
        <c:varyColors val="1"/>
        <c:ser>
          <c:idx val="0"/>
          <c:order val="0"/>
          <c:spPr>
            <a:solidFill>
              <a:srgbClr val="F47B20"/>
            </a:solidFill>
          </c:spPr>
          <c:dPt>
            <c:idx val="0"/>
            <c:bubble3D val="0"/>
            <c:spPr>
              <a:solidFill>
                <a:srgbClr val="F47B2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26-4465-94DF-21133F831259}"/>
              </c:ext>
            </c:extLst>
          </c:dPt>
          <c:dPt>
            <c:idx val="1"/>
            <c:bubble3D val="0"/>
            <c:spPr>
              <a:solidFill>
                <a:srgbClr val="FFFFFF">
                  <a:lumMod val="6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26-4465-94DF-21133F831259}"/>
              </c:ext>
            </c:extLst>
          </c:dPt>
          <c:dPt>
            <c:idx val="2"/>
            <c:bubble3D val="0"/>
            <c:spPr>
              <a:solidFill>
                <a:srgbClr val="F47B2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26-4465-94DF-21133F831259}"/>
              </c:ext>
            </c:extLst>
          </c:dPt>
          <c:dPt>
            <c:idx val="3"/>
            <c:bubble3D val="0"/>
            <c:spPr>
              <a:solidFill>
                <a:srgbClr val="F47B2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D26-4465-94DF-21133F831259}"/>
              </c:ext>
            </c:extLst>
          </c:dPt>
          <c:dPt>
            <c:idx val="4"/>
            <c:bubble3D val="0"/>
            <c:spPr>
              <a:solidFill>
                <a:srgbClr val="F47B2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D26-4465-94DF-21133F831259}"/>
              </c:ext>
            </c:extLst>
          </c:dPt>
          <c:dPt>
            <c:idx val="5"/>
            <c:bubble3D val="0"/>
            <c:spPr>
              <a:solidFill>
                <a:srgbClr val="F47B2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D26-4465-94DF-21133F83125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D26-4465-94DF-21133F83125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D26-4465-94DF-21133F8312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Foglio1!$A$1:$A$2</c:f>
              <c:strCache>
                <c:ptCount val="2"/>
                <c:pt idx="0">
                  <c:v>Elettrodomestici</c:v>
                </c:pt>
                <c:pt idx="1">
                  <c:v>Altro</c:v>
                </c:pt>
              </c:strCache>
            </c:strRef>
          </c:cat>
          <c:val>
            <c:numRef>
              <c:f>Foglio1!$B$1:$B$2</c:f>
              <c:numCache>
                <c:formatCode>General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D26-4465-94DF-21133F8312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3356379947639392E-2"/>
          <c:y val="0.89026073810049799"/>
          <c:w val="0.9866437007874016"/>
          <c:h val="0.10860600758238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E60"/>
              </a:solidFill>
              <a:latin typeface="+mj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345828883759912"/>
          <c:y val="7.9013971724080881E-2"/>
          <c:w val="0.34958016695947736"/>
          <c:h val="0.91126992330964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1E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1E60"/>
                    </a:solidFill>
                    <a:latin typeface="Source Sans Pro (Corpo)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Frigoriferi</c:v>
                </c:pt>
                <c:pt idx="1">
                  <c:v>Lavatrici</c:v>
                </c:pt>
                <c:pt idx="2">
                  <c:v>Lavastoviglie</c:v>
                </c:pt>
                <c:pt idx="3">
                  <c:v>Congelatori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29.7</c:v>
                </c:pt>
                <c:pt idx="1">
                  <c:v>27.2</c:v>
                </c:pt>
                <c:pt idx="2">
                  <c:v>12.3</c:v>
                </c:pt>
                <c:pt idx="3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E-4A6F-96E6-8FFA542E24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92924304"/>
        <c:axId val="1431620080"/>
      </c:barChart>
      <c:catAx>
        <c:axId val="1292924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Source Sans Pro (Corpo)"/>
                <a:ea typeface="+mn-ea"/>
                <a:cs typeface="+mn-cs"/>
              </a:defRPr>
            </a:pPr>
            <a:endParaRPr lang="it-IT"/>
          </a:p>
        </c:txPr>
        <c:crossAx val="1431620080"/>
        <c:crosses val="autoZero"/>
        <c:auto val="1"/>
        <c:lblAlgn val="ctr"/>
        <c:lblOffset val="100"/>
        <c:noMultiLvlLbl val="0"/>
      </c:catAx>
      <c:valAx>
        <c:axId val="143162008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29292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'Grafico Consumi medi '!$C$21</c:f>
              <c:strCache>
                <c:ptCount val="1"/>
                <c:pt idx="0">
                  <c:v>Classe A (vecchia etichetta)</c:v>
                </c:pt>
              </c:strCache>
            </c:strRef>
          </c:tx>
          <c:spPr>
            <a:solidFill>
              <a:srgbClr val="001E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1E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 Consumi medi '!$B$22:$B$25</c:f>
              <c:strCache>
                <c:ptCount val="4"/>
                <c:pt idx="0">
                  <c:v>Frigoriferi</c:v>
                </c:pt>
                <c:pt idx="1">
                  <c:v>Lavatrici</c:v>
                </c:pt>
                <c:pt idx="2">
                  <c:v>Congelatori</c:v>
                </c:pt>
                <c:pt idx="3">
                  <c:v>Lavastoviglie</c:v>
                </c:pt>
              </c:strCache>
            </c:strRef>
          </c:cat>
          <c:val>
            <c:numRef>
              <c:f>'Grafico Consumi medi '!$C$22:$C$25</c:f>
              <c:numCache>
                <c:formatCode>General</c:formatCode>
                <c:ptCount val="4"/>
                <c:pt idx="0">
                  <c:v>408</c:v>
                </c:pt>
                <c:pt idx="1">
                  <c:v>389</c:v>
                </c:pt>
                <c:pt idx="2">
                  <c:v>354</c:v>
                </c:pt>
                <c:pt idx="3">
                  <c:v>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33-445C-A09D-6F7DBBC772CE}"/>
            </c:ext>
          </c:extLst>
        </c:ser>
        <c:ser>
          <c:idx val="1"/>
          <c:order val="1"/>
          <c:tx>
            <c:strRef>
              <c:f>'Grafico Consumi medi '!$E$21</c:f>
              <c:strCache>
                <c:ptCount val="1"/>
                <c:pt idx="0">
                  <c:v>Classe A</c:v>
                </c:pt>
              </c:strCache>
            </c:strRef>
          </c:tx>
          <c:spPr>
            <a:solidFill>
              <a:srgbClr val="F47B2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1E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 Consumi medi '!$B$22:$B$25</c:f>
              <c:strCache>
                <c:ptCount val="4"/>
                <c:pt idx="0">
                  <c:v>Frigoriferi</c:v>
                </c:pt>
                <c:pt idx="1">
                  <c:v>Lavatrici</c:v>
                </c:pt>
                <c:pt idx="2">
                  <c:v>Congelatori</c:v>
                </c:pt>
                <c:pt idx="3">
                  <c:v>Lavastoviglie</c:v>
                </c:pt>
              </c:strCache>
            </c:strRef>
          </c:cat>
          <c:val>
            <c:numRef>
              <c:f>'Grafico Consumi medi '!$E$22:$E$25</c:f>
              <c:numCache>
                <c:formatCode>General</c:formatCode>
                <c:ptCount val="4"/>
                <c:pt idx="0">
                  <c:v>100</c:v>
                </c:pt>
                <c:pt idx="1">
                  <c:v>141</c:v>
                </c:pt>
                <c:pt idx="2">
                  <c:v>95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33-445C-A09D-6F7DBBC772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2346239"/>
        <c:axId val="32332319"/>
      </c:barChart>
      <c:catAx>
        <c:axId val="32346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332319"/>
        <c:crosses val="autoZero"/>
        <c:auto val="1"/>
        <c:lblAlgn val="ctr"/>
        <c:lblOffset val="100"/>
        <c:noMultiLvlLbl val="0"/>
      </c:catAx>
      <c:valAx>
        <c:axId val="323323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346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E6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rgbClr val="001E60"/>
          </a:solidFill>
        </a:defRPr>
      </a:pPr>
      <a:endParaRPr lang="it-IT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7.407407407407407E-2"/>
          <c:w val="0.93888888888888888"/>
          <c:h val="0.77726049868766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'Grafici al 2030'!$E$35</c:f>
              <c:strCache>
                <c:ptCount val="1"/>
                <c:pt idx="0">
                  <c:v>stock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1E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C7-49BE-9242-F2F72A577134}"/>
              </c:ext>
            </c:extLst>
          </c:dPt>
          <c:dPt>
            <c:idx val="6"/>
            <c:invertIfNegative val="0"/>
            <c:bubble3D val="0"/>
            <c:spPr>
              <a:solidFill>
                <a:srgbClr val="F47B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9C7-49BE-9242-F2F72A577134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C7-49BE-9242-F2F72A57713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Source Sans Pro (Corpo)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C7-49BE-9242-F2F72A5771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Source Sans Pro (Corpo)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'Grafici al 2030'!$D$37:$D$43</c:f>
              <c:strCach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Totale</c:v>
                </c:pt>
              </c:strCache>
            </c:strRef>
          </c:cat>
          <c:val>
            <c:numRef>
              <c:f>'Grafici al 2030'!$E$37:$E$43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C7-49BE-9242-F2F72A577134}"/>
            </c:ext>
          </c:extLst>
        </c:ser>
        <c:ser>
          <c:idx val="0"/>
          <c:order val="1"/>
          <c:tx>
            <c:strRef>
              <c:f>'Grafici al 2030'!$F$35</c:f>
              <c:strCache>
                <c:ptCount val="1"/>
                <c:pt idx="0">
                  <c:v>gfd</c:v>
                </c:pt>
              </c:strCache>
            </c:strRef>
          </c:tx>
          <c:spPr>
            <a:solidFill>
              <a:srgbClr val="001E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Source Sans Pro (Corpo)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'Grafici al 2030'!$D$37:$D$43</c:f>
              <c:strCache>
                <c:ptCount val="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Totale</c:v>
                </c:pt>
              </c:strCache>
            </c:strRef>
          </c:cat>
          <c:val>
            <c:numRef>
              <c:f>'Grafici al 2030'!$F$37:$F$43</c:f>
              <c:numCache>
                <c:formatCode>General</c:formatCode>
                <c:ptCount val="7"/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C7-49BE-9242-F2F72A5771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7689103"/>
        <c:axId val="47696303"/>
      </c:barChart>
      <c:catAx>
        <c:axId val="476891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endParaRPr lang="it-IT"/>
          </a:p>
        </c:txPr>
        <c:crossAx val="47696303"/>
        <c:crosses val="autoZero"/>
        <c:auto val="1"/>
        <c:lblAlgn val="ctr"/>
        <c:lblOffset val="100"/>
        <c:noMultiLvlLbl val="0"/>
      </c:catAx>
      <c:valAx>
        <c:axId val="4769630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7689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'Grafici al 2030'!$E$1</c:f>
              <c:strCache>
                <c:ptCount val="1"/>
                <c:pt idx="0">
                  <c:v>Consumo energertico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Source Sans Pro" panose="020B0503030403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6FE-4594-BA55-E2403051F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Source Sans Pro" panose="020B0503030403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'Grafici al 2030'!$D$2:$D$3</c:f>
              <c:numCache>
                <c:formatCode>General</c:formatCode>
                <c:ptCount val="2"/>
                <c:pt idx="0">
                  <c:v>2022</c:v>
                </c:pt>
                <c:pt idx="1">
                  <c:v>2030</c:v>
                </c:pt>
              </c:numCache>
            </c:numRef>
          </c:cat>
          <c:val>
            <c:numRef>
              <c:f>'Grafici al 2030'!$E$2:$E$3</c:f>
              <c:numCache>
                <c:formatCode>_ * #,##0_ ;_ * \-#,##0_ ;_ * "-"??_ ;_ @_ </c:formatCode>
                <c:ptCount val="2"/>
                <c:pt idx="0">
                  <c:v>23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E-4594-BA55-E2403051F2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9639151"/>
        <c:axId val="1329631951"/>
      </c:barChart>
      <c:catAx>
        <c:axId val="13296391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endParaRPr lang="it-IT"/>
          </a:p>
        </c:txPr>
        <c:crossAx val="1329631951"/>
        <c:crosses val="autoZero"/>
        <c:auto val="1"/>
        <c:lblAlgn val="ctr"/>
        <c:lblOffset val="100"/>
        <c:noMultiLvlLbl val="0"/>
      </c:catAx>
      <c:valAx>
        <c:axId val="1329631951"/>
        <c:scaling>
          <c:orientation val="minMax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extTo"/>
        <c:crossAx val="1329639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'Grafici al 2030'!$E$18</c:f>
              <c:strCache>
                <c:ptCount val="1"/>
                <c:pt idx="0">
                  <c:v>Consumo energertico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Source Sans Pro" panose="020B0503030403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6E1-48DB-97C0-4EC7574437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Source Sans Pro" panose="020B0503030403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'Grafici al 2030'!$D$19:$D$20</c:f>
              <c:numCache>
                <c:formatCode>General</c:formatCode>
                <c:ptCount val="2"/>
                <c:pt idx="0">
                  <c:v>2022</c:v>
                </c:pt>
                <c:pt idx="1">
                  <c:v>2030</c:v>
                </c:pt>
              </c:numCache>
            </c:numRef>
          </c:cat>
          <c:val>
            <c:numRef>
              <c:f>'Grafici al 2030'!$E$19:$E$20</c:f>
              <c:numCache>
                <c:formatCode>_ * #,##0.0_ ;_ * \-#,##0.0_ ;_ * "-"??_ ;_ @_ </c:formatCode>
                <c:ptCount val="2"/>
                <c:pt idx="0">
                  <c:v>7.6035093374024108</c:v>
                </c:pt>
                <c:pt idx="1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E1-48DB-97C0-4EC7574437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9639151"/>
        <c:axId val="1329631951"/>
      </c:barChart>
      <c:catAx>
        <c:axId val="13296391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endParaRPr lang="it-IT"/>
          </a:p>
        </c:txPr>
        <c:crossAx val="1329631951"/>
        <c:crosses val="autoZero"/>
        <c:auto val="1"/>
        <c:lblAlgn val="ctr"/>
        <c:lblOffset val="100"/>
        <c:noMultiLvlLbl val="0"/>
      </c:catAx>
      <c:valAx>
        <c:axId val="1329631951"/>
        <c:scaling>
          <c:orientation val="minMax"/>
          <c:max val="8.5"/>
        </c:scaling>
        <c:delete val="1"/>
        <c:axPos val="l"/>
        <c:numFmt formatCode="_ * #,##0.0_ ;_ * \-#,##0.0_ ;_ * &quot;-&quot;??_ ;_ @_ " sourceLinked="1"/>
        <c:majorTickMark val="out"/>
        <c:minorTickMark val="none"/>
        <c:tickLblPos val="nextTo"/>
        <c:crossAx val="1329639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053364253030621"/>
          <c:y val="2.5151291454452645E-2"/>
          <c:w val="0.36786104974006073"/>
          <c:h val="0.9308339485002552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1E6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1E6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31-4EAD-BB82-CAC0095D3B8F}"/>
              </c:ext>
            </c:extLst>
          </c:dPt>
          <c:dPt>
            <c:idx val="3"/>
            <c:invertIfNegative val="0"/>
            <c:bubble3D val="0"/>
            <c:spPr>
              <a:solidFill>
                <a:srgbClr val="F47B2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31-4EAD-BB82-CAC0095D3B8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47B2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331-4EAD-BB82-CAC0095D3B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1E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'Sezione 2'!$G$435:$G$438</c:f>
              <c:strCache>
                <c:ptCount val="4"/>
                <c:pt idx="0">
                  <c:v>Educazione del consumatore rispetto al Made in Italy</c:v>
                </c:pt>
                <c:pt idx="1">
                  <c:v>Agevolazioni fiscali e contributi alle imprese </c:v>
                </c:pt>
                <c:pt idx="2">
                  <c:v>Incentivi, bonus o sussidi ai consumatori</c:v>
                </c:pt>
                <c:pt idx="3">
                  <c:v>Educazione del consumatore rispetto alla sostituzione smart</c:v>
                </c:pt>
              </c:strCache>
            </c:strRef>
          </c:cat>
          <c:val>
            <c:numRef>
              <c:f>'Sezione 2'!$H$435:$H$438</c:f>
              <c:numCache>
                <c:formatCode>0%</c:formatCode>
                <c:ptCount val="4"/>
                <c:pt idx="0">
                  <c:v>0.33333333333333331</c:v>
                </c:pt>
                <c:pt idx="1">
                  <c:v>0.58333333333333337</c:v>
                </c:pt>
                <c:pt idx="2">
                  <c:v>0.66666666666666663</c:v>
                </c:pt>
                <c:pt idx="3">
                  <c:v>0.83333333333333337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31-4EAD-BB82-CAC0095D3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346239"/>
        <c:axId val="32332319"/>
      </c:barChart>
      <c:catAx>
        <c:axId val="32346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332319"/>
        <c:crosses val="autoZero"/>
        <c:auto val="1"/>
        <c:lblAlgn val="ctr"/>
        <c:lblOffset val="100"/>
        <c:noMultiLvlLbl val="0"/>
      </c:catAx>
      <c:valAx>
        <c:axId val="3233231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2346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it-IT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372104246257302E-2"/>
          <c:y val="0.16825371733715963"/>
          <c:w val="0.97548447554852824"/>
          <c:h val="0.547375222179688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Foglio2!$A$6:$B$6</c:f>
              <c:strCache>
                <c:ptCount val="2"/>
                <c:pt idx="0">
                  <c:v>Grandi apparecchi domestici elettrici e non</c:v>
                </c:pt>
              </c:strCache>
            </c:strRef>
          </c:tx>
          <c:spPr>
            <a:solidFill>
              <a:srgbClr val="001E6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Foglio2!$C$5:$G$5</c:f>
              <c:strCache>
                <c:ptCount val="5"/>
                <c:pt idx="0">
                  <c:v>I quinto</c:v>
                </c:pt>
                <c:pt idx="1">
                  <c:v>II quinto</c:v>
                </c:pt>
                <c:pt idx="2">
                  <c:v>III quinto</c:v>
                </c:pt>
                <c:pt idx="3">
                  <c:v>IV quinto</c:v>
                </c:pt>
                <c:pt idx="4">
                  <c:v>V quinto</c:v>
                </c:pt>
              </c:strCache>
            </c:strRef>
          </c:cat>
          <c:val>
            <c:numRef>
              <c:f>Foglio2!$C$6:$G$6</c:f>
              <c:numCache>
                <c:formatCode>General</c:formatCode>
                <c:ptCount val="5"/>
                <c:pt idx="0">
                  <c:v>4.6100000000000003</c:v>
                </c:pt>
                <c:pt idx="1">
                  <c:v>8.09</c:v>
                </c:pt>
                <c:pt idx="2">
                  <c:v>10.25</c:v>
                </c:pt>
                <c:pt idx="3">
                  <c:v>14.72</c:v>
                </c:pt>
                <c:pt idx="4">
                  <c:v>19.45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0-4810-A233-127A1B1624A1}"/>
            </c:ext>
          </c:extLst>
        </c:ser>
        <c:ser>
          <c:idx val="1"/>
          <c:order val="1"/>
          <c:tx>
            <c:strRef>
              <c:f>Foglio2!$A$7:$B$7</c:f>
              <c:strCache>
                <c:ptCount val="2"/>
                <c:pt idx="0">
                  <c:v>Piccoli elettrodomestici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Foglio2!$C$5:$G$5</c:f>
              <c:strCache>
                <c:ptCount val="5"/>
                <c:pt idx="0">
                  <c:v>I quinto</c:v>
                </c:pt>
                <c:pt idx="1">
                  <c:v>II quinto</c:v>
                </c:pt>
                <c:pt idx="2">
                  <c:v>III quinto</c:v>
                </c:pt>
                <c:pt idx="3">
                  <c:v>IV quinto</c:v>
                </c:pt>
                <c:pt idx="4">
                  <c:v>V quinto</c:v>
                </c:pt>
              </c:strCache>
            </c:strRef>
          </c:cat>
          <c:val>
            <c:numRef>
              <c:f>Foglio2!$C$7:$G$7</c:f>
              <c:numCache>
                <c:formatCode>General</c:formatCode>
                <c:ptCount val="5"/>
                <c:pt idx="0">
                  <c:v>1.46</c:v>
                </c:pt>
                <c:pt idx="1">
                  <c:v>2.99</c:v>
                </c:pt>
                <c:pt idx="2">
                  <c:v>4.82</c:v>
                </c:pt>
                <c:pt idx="3">
                  <c:v>6.02</c:v>
                </c:pt>
                <c:pt idx="4">
                  <c:v>9.0399999999999991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0-4810-A233-127A1B1624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32395712"/>
        <c:axId val="458012768"/>
      </c:barChart>
      <c:catAx>
        <c:axId val="183239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58012768"/>
        <c:crosses val="autoZero"/>
        <c:auto val="1"/>
        <c:lblAlgn val="ctr"/>
        <c:lblOffset val="100"/>
        <c:noMultiLvlLbl val="0"/>
      </c:catAx>
      <c:valAx>
        <c:axId val="458012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3239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858529535248628"/>
          <c:w val="1"/>
          <c:h val="0.132986009669986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E6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rgbClr val="001E60"/>
          </a:solidFill>
        </a:defRPr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572088109498649"/>
          <c:y val="8.6781860600758251E-2"/>
          <c:w val="0.60593180526870716"/>
          <c:h val="0.9051956275440400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47B2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AC-4B50-9049-5CAF6635EF5F}"/>
              </c:ext>
            </c:extLst>
          </c:dPt>
          <c:dPt>
            <c:idx val="1"/>
            <c:bubble3D val="0"/>
            <c:spPr>
              <a:pattFill prst="ltDnDiag">
                <a:fgClr>
                  <a:srgbClr val="F47B20"/>
                </a:fgClr>
                <a:bgClr>
                  <a:schemeClr val="bg1"/>
                </a:bgClr>
              </a:patt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AC-4B50-9049-5CAF6635EF5F}"/>
              </c:ext>
            </c:extLst>
          </c:dPt>
          <c:dPt>
            <c:idx val="2"/>
            <c:bubble3D val="0"/>
            <c:spPr>
              <a:solidFill>
                <a:srgbClr val="001E6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AC-4B50-9049-5CAF6635EF5F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AC-4B50-9049-5CAF6635EF5F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AC-4B50-9049-5CAF6635EF5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4AC-4B50-9049-5CAF6635EF5F}"/>
                </c:ext>
              </c:extLst>
            </c:dLbl>
            <c:dLbl>
              <c:idx val="1"/>
              <c:layout>
                <c:manualLayout>
                  <c:x val="-2.2752268463868117E-3"/>
                  <c:y val="-7.32066742582564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1E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AC-4B50-9049-5CAF6635EF5F}"/>
                </c:ext>
              </c:extLst>
            </c:dLbl>
            <c:dLbl>
              <c:idx val="4"/>
              <c:layout>
                <c:manualLayout>
                  <c:x val="-8.1908166469928226E-2"/>
                  <c:y val="-0.142753014803600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AC-4B50-9049-5CAF6635E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 IT L_2015 N 2023M9'!$M$34:$M$38</c:f>
              <c:strCache>
                <c:ptCount val="5"/>
                <c:pt idx="0">
                  <c:v>Consumi</c:v>
                </c:pt>
                <c:pt idx="1">
                  <c:v>di cui alimentari e non alimentari</c:v>
                </c:pt>
                <c:pt idx="2">
                  <c:v>Spesa pubblica</c:v>
                </c:pt>
                <c:pt idx="3">
                  <c:v>Investimenti</c:v>
                </c:pt>
                <c:pt idx="4">
                  <c:v>Bilancia commerciale</c:v>
                </c:pt>
              </c:strCache>
            </c:strRef>
          </c:cat>
          <c:val>
            <c:numRef>
              <c:f>'A IT L_2015 N 2023M9'!$N$34:$N$38</c:f>
              <c:numCache>
                <c:formatCode>0.0%</c:formatCode>
                <c:ptCount val="5"/>
                <c:pt idx="0">
                  <c:v>0.24950209208428792</c:v>
                </c:pt>
                <c:pt idx="1">
                  <c:v>0.33646029836239594</c:v>
                </c:pt>
                <c:pt idx="2">
                  <c:v>0.1831813006985982</c:v>
                </c:pt>
                <c:pt idx="3">
                  <c:v>0.21617523688946183</c:v>
                </c:pt>
                <c:pt idx="4">
                  <c:v>1.4718796903344201E-2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AC-4B50-9049-5CAF6635EF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40"/>
        <c:holeSize val="5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4701215165403141E-2"/>
          <c:y val="3.1849226531136331E-2"/>
          <c:w val="0.32954664500713354"/>
          <c:h val="0.968150773468863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E6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rgbClr val="001E60"/>
          </a:solidFill>
          <a:latin typeface="Avenir" panose="02000503020000020003"/>
        </a:defRPr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'Grafici concatenati'!$A$9</c:f>
              <c:strCache>
                <c:ptCount val="1"/>
                <c:pt idx="0">
                  <c:v>Alimentare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'Grafici concatenati'!$B$1:$O$1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'Grafici concatenati'!$B$9:$O$9</c:f>
              <c:numCache>
                <c:formatCode>_-* #,##0.0_-;\-* #,##0.0_-;_-* "-"??_-;_-@_-</c:formatCode>
                <c:ptCount val="14"/>
                <c:pt idx="0">
                  <c:v>163.12100000000001</c:v>
                </c:pt>
                <c:pt idx="1">
                  <c:v>162.28440000000001</c:v>
                </c:pt>
                <c:pt idx="2">
                  <c:v>157.2303</c:v>
                </c:pt>
                <c:pt idx="3">
                  <c:v>153.36089999999999</c:v>
                </c:pt>
                <c:pt idx="4">
                  <c:v>152.92610000000002</c:v>
                </c:pt>
                <c:pt idx="5">
                  <c:v>154.53529999999998</c:v>
                </c:pt>
                <c:pt idx="6">
                  <c:v>156.45929999999998</c:v>
                </c:pt>
                <c:pt idx="7">
                  <c:v>158.22630000000001</c:v>
                </c:pt>
                <c:pt idx="8">
                  <c:v>158.20169999999999</c:v>
                </c:pt>
                <c:pt idx="9">
                  <c:v>159.024</c:v>
                </c:pt>
                <c:pt idx="10">
                  <c:v>160.7105</c:v>
                </c:pt>
                <c:pt idx="11">
                  <c:v>160.43570000000003</c:v>
                </c:pt>
                <c:pt idx="12">
                  <c:v>155.4573</c:v>
                </c:pt>
                <c:pt idx="13">
                  <c:v>154.3610654218854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1-4D60-AD4B-F9FDE72A37EC}"/>
            </c:ext>
          </c:extLst>
        </c:ser>
        <c:ser>
          <c:idx val="2"/>
          <c:order val="2"/>
          <c:tx>
            <c:strRef>
              <c:f>'Grafici concatenati'!$A$10</c:f>
              <c:strCache>
                <c:ptCount val="1"/>
                <c:pt idx="0">
                  <c:v>Non Alimentare</c:v>
                </c:pt>
              </c:strCache>
            </c:strRef>
          </c:tx>
          <c:spPr>
            <a:solidFill>
              <a:srgbClr val="001E60"/>
            </a:solidFill>
            <a:ln>
              <a:noFill/>
            </a:ln>
            <a:effectLst/>
          </c:spPr>
          <c:invertIfNegative val="0"/>
          <c:cat>
            <c:strRef>
              <c:f>'Grafici concatenati'!$B$1:$O$1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'Grafici concatenati'!$B$10:$O$10</c:f>
              <c:numCache>
                <c:formatCode>_-* #,##0.0\ _€_-;\-* #,##0.0\ _€_-;_-* "-"?\ _€_-;_-@_-</c:formatCode>
                <c:ptCount val="14"/>
                <c:pt idx="0">
                  <c:v>361.68640000000005</c:v>
                </c:pt>
                <c:pt idx="1">
                  <c:v>358.5548</c:v>
                </c:pt>
                <c:pt idx="2">
                  <c:v>333.67399999999998</c:v>
                </c:pt>
                <c:pt idx="3">
                  <c:v>319.52280000000007</c:v>
                </c:pt>
                <c:pt idx="4">
                  <c:v>316.40419999999995</c:v>
                </c:pt>
                <c:pt idx="5">
                  <c:v>327.29540000000009</c:v>
                </c:pt>
                <c:pt idx="6">
                  <c:v>331.66120000000001</c:v>
                </c:pt>
                <c:pt idx="7">
                  <c:v>338.77479999999991</c:v>
                </c:pt>
                <c:pt idx="8">
                  <c:v>345.29790000000003</c:v>
                </c:pt>
                <c:pt idx="9">
                  <c:v>345.79720000000003</c:v>
                </c:pt>
                <c:pt idx="10">
                  <c:v>312.81659999999999</c:v>
                </c:pt>
                <c:pt idx="11">
                  <c:v>339.50149999999996</c:v>
                </c:pt>
                <c:pt idx="12">
                  <c:v>366.35399999999993</c:v>
                </c:pt>
                <c:pt idx="13">
                  <c:v>361.23843457811461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F1-4D60-AD4B-F9FDE72A3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391600"/>
        <c:axId val="28046688"/>
      </c:barChart>
      <c:lineChart>
        <c:grouping val="stacked"/>
        <c:varyColors val="0"/>
        <c:ser>
          <c:idx val="0"/>
          <c:order val="0"/>
          <c:tx>
            <c:strRef>
              <c:f>'Grafici concatenati'!$A$8</c:f>
              <c:strCache>
                <c:ptCount val="1"/>
                <c:pt idx="0">
                  <c:v>Totale Alimentare e Non Alimentare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'Grafici concatenati'!$B$1:$O$1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strCache>
            </c:strRef>
          </c:cat>
          <c:val>
            <c:numRef>
              <c:f>'Grafici concatenati'!$B$8:$O$8</c:f>
              <c:numCache>
                <c:formatCode>_-* #,##0.0_-;\-* #,##0.0_-;_-* "-"??_-;_-@_-</c:formatCode>
                <c:ptCount val="14"/>
                <c:pt idx="0">
                  <c:v>524.80740000000003</c:v>
                </c:pt>
                <c:pt idx="1">
                  <c:v>520.83920000000001</c:v>
                </c:pt>
                <c:pt idx="2">
                  <c:v>490.90429999999998</c:v>
                </c:pt>
                <c:pt idx="3">
                  <c:v>472.88370000000003</c:v>
                </c:pt>
                <c:pt idx="4">
                  <c:v>469.33029999999997</c:v>
                </c:pt>
                <c:pt idx="5">
                  <c:v>481.83070000000004</c:v>
                </c:pt>
                <c:pt idx="6">
                  <c:v>488.12049999999999</c:v>
                </c:pt>
                <c:pt idx="7">
                  <c:v>497.00109999999995</c:v>
                </c:pt>
                <c:pt idx="8">
                  <c:v>503.49959999999999</c:v>
                </c:pt>
                <c:pt idx="9">
                  <c:v>504.82120000000003</c:v>
                </c:pt>
                <c:pt idx="10">
                  <c:v>473.52709999999996</c:v>
                </c:pt>
                <c:pt idx="11">
                  <c:v>499.93720000000002</c:v>
                </c:pt>
                <c:pt idx="12">
                  <c:v>521.81129999999996</c:v>
                </c:pt>
                <c:pt idx="13">
                  <c:v>515.59950000000003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F1-4D60-AD4B-F9FDE72A3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91600"/>
        <c:axId val="28046688"/>
      </c:lineChart>
      <c:catAx>
        <c:axId val="3139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046688"/>
        <c:crosses val="autoZero"/>
        <c:auto val="1"/>
        <c:lblAlgn val="ctr"/>
        <c:lblOffset val="100"/>
        <c:noMultiLvlLbl val="0"/>
      </c:catAx>
      <c:valAx>
        <c:axId val="28046688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3139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1E6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1E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1E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'Sintesi -maggio 23'!$O$26:$S$26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'Sintesi -maggio 23'!$O$27:$S$27</c:f>
              <c:numCache>
                <c:formatCode>0.0%</c:formatCode>
                <c:ptCount val="5"/>
                <c:pt idx="0">
                  <c:v>-4.3724181367318787E-2</c:v>
                </c:pt>
                <c:pt idx="1">
                  <c:v>-4.1791253557380795E-2</c:v>
                </c:pt>
                <c:pt idx="2">
                  <c:v>-3.4440940750978984E-2</c:v>
                </c:pt>
                <c:pt idx="3">
                  <c:v>-2.5277437772260308E-2</c:v>
                </c:pt>
                <c:pt idx="4">
                  <c:v>-1.6998289839879787E-2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F-4683-8EA5-EB90CB35DE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7208352"/>
        <c:axId val="1897187136"/>
      </c:barChart>
      <c:catAx>
        <c:axId val="189720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97187136"/>
        <c:crosses val="autoZero"/>
        <c:auto val="1"/>
        <c:lblAlgn val="ctr"/>
        <c:lblOffset val="100"/>
        <c:noMultiLvlLbl val="0"/>
      </c:catAx>
      <c:valAx>
        <c:axId val="18971871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89720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9330313785255683E-2"/>
          <c:y val="4.3210092019734775E-2"/>
          <c:w val="0.92461139893097322"/>
          <c:h val="0.783841763930480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 IT'!$Q$7</c:f>
              <c:strCache>
                <c:ptCount val="1"/>
                <c:pt idx="0">
                  <c:v>Alimentari</c:v>
                </c:pt>
              </c:strCache>
            </c:strRef>
          </c:tx>
          <c:spPr>
            <a:solidFill>
              <a:srgbClr val="001E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IT'!$R$6:$V$6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'A IT'!$R$7:$V$7</c:f>
              <c:numCache>
                <c:formatCode>0%</c:formatCode>
                <c:ptCount val="5"/>
                <c:pt idx="0">
                  <c:v>0.26856024713613286</c:v>
                </c:pt>
                <c:pt idx="1">
                  <c:v>0.25605665507711511</c:v>
                </c:pt>
                <c:pt idx="2">
                  <c:v>0.23346907290470723</c:v>
                </c:pt>
                <c:pt idx="3">
                  <c:v>0.2107783832781959</c:v>
                </c:pt>
                <c:pt idx="4">
                  <c:v>0.17246878657822862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1A-4F71-B661-81985CB588F9}"/>
            </c:ext>
          </c:extLst>
        </c:ser>
        <c:ser>
          <c:idx val="1"/>
          <c:order val="1"/>
          <c:tx>
            <c:strRef>
              <c:f>'A IT'!$Q$8</c:f>
              <c:strCache>
                <c:ptCount val="1"/>
                <c:pt idx="0">
                  <c:v>Affitti</c:v>
                </c:pt>
              </c:strCache>
            </c:strRef>
          </c:tx>
          <c:spPr>
            <a:solidFill>
              <a:srgbClr val="F47B2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IT'!$R$6:$V$6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'A IT'!$R$8:$V$8</c:f>
              <c:numCache>
                <c:formatCode>0%</c:formatCode>
                <c:ptCount val="5"/>
                <c:pt idx="0">
                  <c:v>0.34618317964362466</c:v>
                </c:pt>
                <c:pt idx="1">
                  <c:v>0.31071699206561471</c:v>
                </c:pt>
                <c:pt idx="2">
                  <c:v>0.29316159586681972</c:v>
                </c:pt>
                <c:pt idx="3">
                  <c:v>0.27594045872902012</c:v>
                </c:pt>
                <c:pt idx="4">
                  <c:v>0.27036919625438938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1A-4F71-B661-81985CB588F9}"/>
            </c:ext>
          </c:extLst>
        </c:ser>
        <c:ser>
          <c:idx val="2"/>
          <c:order val="2"/>
          <c:tx>
            <c:strRef>
              <c:f>'A IT'!$Q$9</c:f>
              <c:strCache>
                <c:ptCount val="1"/>
                <c:pt idx="0">
                  <c:v>Acqua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218676274826238E-2"/>
                  <c:y val="-2.99863739083602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1A-4F71-B661-81985CB588F9}"/>
                </c:ext>
              </c:extLst>
            </c:dLbl>
            <c:dLbl>
              <c:idx val="1"/>
              <c:layout>
                <c:manualLayout>
                  <c:x val="1.4218676274826238E-2"/>
                  <c:y val="-5.497438376322136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1A-4F71-B661-81985CB588F9}"/>
                </c:ext>
              </c:extLst>
            </c:dLbl>
            <c:dLbl>
              <c:idx val="2"/>
              <c:layout>
                <c:manualLayout>
                  <c:x val="2.053808795252678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1A-4F71-B661-81985CB588F9}"/>
                </c:ext>
              </c:extLst>
            </c:dLbl>
            <c:dLbl>
              <c:idx val="3"/>
              <c:layout>
                <c:manualLayout>
                  <c:x val="1.4218676274826238E-2"/>
                  <c:y val="-5.497438376322136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1A-4F71-B661-81985CB588F9}"/>
                </c:ext>
              </c:extLst>
            </c:dLbl>
            <c:dLbl>
              <c:idx val="4"/>
              <c:layout>
                <c:manualLayout>
                  <c:x val="1.421867627482612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1A-4F71-B661-81985CB588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IT'!$R$6:$V$6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'A IT'!$R$9:$V$9</c:f>
              <c:numCache>
                <c:formatCode>0%</c:formatCode>
                <c:ptCount val="5"/>
                <c:pt idx="0">
                  <c:v>3.9828360566071162E-2</c:v>
                </c:pt>
                <c:pt idx="1">
                  <c:v>3.8707987875546052E-2</c:v>
                </c:pt>
                <c:pt idx="2">
                  <c:v>3.6470292766934552E-2</c:v>
                </c:pt>
                <c:pt idx="3">
                  <c:v>3.6051661438426322E-2</c:v>
                </c:pt>
                <c:pt idx="4">
                  <c:v>3.7161041747951616E-2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51A-4F71-B661-81985CB588F9}"/>
            </c:ext>
          </c:extLst>
        </c:ser>
        <c:ser>
          <c:idx val="3"/>
          <c:order val="3"/>
          <c:tx>
            <c:strRef>
              <c:f>'A IT'!$Q$10</c:f>
              <c:strCache>
                <c:ptCount val="1"/>
                <c:pt idx="0">
                  <c:v>Luce e gas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218676274826238E-2"/>
                  <c:y val="2.99863739083602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1A-4F71-B661-81985CB588F9}"/>
                </c:ext>
              </c:extLst>
            </c:dLbl>
            <c:dLbl>
              <c:idx val="1"/>
              <c:layout>
                <c:manualLayout>
                  <c:x val="-1.2638823355401159E-2"/>
                  <c:y val="-5.497438376322136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1A-4F71-B661-81985CB588F9}"/>
                </c:ext>
              </c:extLst>
            </c:dLbl>
            <c:dLbl>
              <c:idx val="2"/>
              <c:layout>
                <c:manualLayout>
                  <c:x val="-1.421867627482623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1A-4F71-B661-81985CB588F9}"/>
                </c:ext>
              </c:extLst>
            </c:dLbl>
            <c:dLbl>
              <c:idx val="3"/>
              <c:layout>
                <c:manualLayout>
                  <c:x val="-1.4218676274826238E-2"/>
                  <c:y val="-5.497438376322136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1A-4F71-B661-81985CB588F9}"/>
                </c:ext>
              </c:extLst>
            </c:dLbl>
            <c:dLbl>
              <c:idx val="4"/>
              <c:layout>
                <c:manualLayout>
                  <c:x val="-1.4218676274826238E-2"/>
                  <c:y val="2.99863739083602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51A-4F71-B661-81985CB588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IT'!$R$6:$V$6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'A IT'!$R$10:$V$10</c:f>
              <c:numCache>
                <c:formatCode>0%</c:formatCode>
                <c:ptCount val="5"/>
                <c:pt idx="0">
                  <c:v>9.0965818484365232E-2</c:v>
                </c:pt>
                <c:pt idx="1">
                  <c:v>7.7064946064010001E-2</c:v>
                </c:pt>
                <c:pt idx="2">
                  <c:v>6.9662205797933405E-2</c:v>
                </c:pt>
                <c:pt idx="3">
                  <c:v>5.8017408434418598E-2</c:v>
                </c:pt>
                <c:pt idx="4">
                  <c:v>4.3691474834178692E-2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51A-4F71-B661-81985CB588F9}"/>
            </c:ext>
          </c:extLst>
        </c:ser>
        <c:ser>
          <c:idx val="4"/>
          <c:order val="4"/>
          <c:tx>
            <c:strRef>
              <c:f>'A IT'!$Q$11</c:f>
              <c:strCache>
                <c:ptCount val="1"/>
                <c:pt idx="0">
                  <c:v>Salute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IT'!$R$6:$V$6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'A IT'!$R$11:$V$11</c:f>
              <c:numCache>
                <c:formatCode>0%</c:formatCode>
                <c:ptCount val="5"/>
                <c:pt idx="0">
                  <c:v>3.3334103707812368E-2</c:v>
                </c:pt>
                <c:pt idx="1">
                  <c:v>4.1950833556209335E-2</c:v>
                </c:pt>
                <c:pt idx="2">
                  <c:v>4.740420493685419E-2</c:v>
                </c:pt>
                <c:pt idx="3">
                  <c:v>5.0258913882137983E-2</c:v>
                </c:pt>
                <c:pt idx="4">
                  <c:v>4.9385485758876316E-2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51A-4F71-B661-81985CB588F9}"/>
            </c:ext>
          </c:extLst>
        </c:ser>
        <c:ser>
          <c:idx val="5"/>
          <c:order val="5"/>
          <c:tx>
            <c:strRef>
              <c:f>'A IT'!$Q$12</c:f>
              <c:strCache>
                <c:ptCount val="1"/>
                <c:pt idx="0">
                  <c:v>Altre spese, comprimibili</c:v>
                </c:pt>
              </c:strCache>
            </c:strRef>
          </c:tx>
          <c:spPr>
            <a:solidFill>
              <a:srgbClr val="D6E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1E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 IT'!$R$6:$V$6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'A IT'!$R$12:$V$12</c:f>
              <c:numCache>
                <c:formatCode>0%</c:formatCode>
                <c:ptCount val="5"/>
                <c:pt idx="0">
                  <c:v>0.22112829046199356</c:v>
                </c:pt>
                <c:pt idx="1">
                  <c:v>0.2755025853615049</c:v>
                </c:pt>
                <c:pt idx="2">
                  <c:v>0.31983262772675081</c:v>
                </c:pt>
                <c:pt idx="3">
                  <c:v>0.36895317423780105</c:v>
                </c:pt>
                <c:pt idx="4">
                  <c:v>0.42692401482637538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51A-4F71-B661-81985CB588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46089007"/>
        <c:axId val="1146092367"/>
      </c:barChart>
      <c:catAx>
        <c:axId val="114608900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46092367"/>
        <c:crosses val="autoZero"/>
        <c:auto val="1"/>
        <c:lblAlgn val="ctr"/>
        <c:lblOffset val="100"/>
        <c:noMultiLvlLbl val="0"/>
      </c:catAx>
      <c:valAx>
        <c:axId val="114609236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608900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258995646700413E-2"/>
          <c:y val="0.18867298514831629"/>
          <c:w val="0.94864398335903366"/>
          <c:h val="0.539547792772075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1E60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E971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6D-4ECC-92AE-4DFF29DEF392}"/>
              </c:ext>
            </c:extLst>
          </c:dPt>
          <c:dLbls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47B2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F6D-4ECC-92AE-4DFF29DEF3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1E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Foglio1!$G$7:$G$20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Foglio1!$H$7:$H$20</c:f>
              <c:numCache>
                <c:formatCode>0.0</c:formatCode>
                <c:ptCount val="14"/>
                <c:pt idx="0">
                  <c:v>561.9</c:v>
                </c:pt>
                <c:pt idx="1">
                  <c:v>546.6</c:v>
                </c:pt>
                <c:pt idx="2">
                  <c:v>534.1</c:v>
                </c:pt>
                <c:pt idx="3">
                  <c:v>514.29999999999995</c:v>
                </c:pt>
                <c:pt idx="4">
                  <c:v>502.6</c:v>
                </c:pt>
                <c:pt idx="5">
                  <c:v>485.7</c:v>
                </c:pt>
                <c:pt idx="6">
                  <c:v>473.4</c:v>
                </c:pt>
                <c:pt idx="7">
                  <c:v>458.2</c:v>
                </c:pt>
                <c:pt idx="8">
                  <c:v>439.7</c:v>
                </c:pt>
                <c:pt idx="9">
                  <c:v>420.1</c:v>
                </c:pt>
                <c:pt idx="10">
                  <c:v>404.9</c:v>
                </c:pt>
                <c:pt idx="11">
                  <c:v>400.2</c:v>
                </c:pt>
                <c:pt idx="12">
                  <c:v>393.3</c:v>
                </c:pt>
                <c:pt idx="13">
                  <c:v>379.3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6D-4ECC-92AE-4DFF29DEF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514786671"/>
        <c:axId val="1514789551"/>
      </c:barChart>
      <c:catAx>
        <c:axId val="15147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1E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14789551"/>
        <c:crosses val="autoZero"/>
        <c:auto val="1"/>
        <c:lblAlgn val="ctr"/>
        <c:lblOffset val="100"/>
        <c:noMultiLvlLbl val="0"/>
      </c:catAx>
      <c:valAx>
        <c:axId val="1514789551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514786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Grafico!$A$10</c:f>
              <c:strCache>
                <c:ptCount val="1"/>
                <c:pt idx="0">
                  <c:v>Piccoli elettrodomestici</c:v>
                </c:pt>
              </c:strCache>
            </c:strRef>
          </c:tx>
          <c:spPr>
            <a:ln w="28575" cap="rnd">
              <a:solidFill>
                <a:srgbClr val="F47B2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3.5505899185788044E-3"/>
                  <c:y val="-1.3511466577197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5F-4AF1-9CC9-7AFFC9DC7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47B20"/>
                    </a:solidFill>
                    <a:latin typeface="Source Sans Pro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Grafico!$B$9:$E$9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Grafico!$B$10:$E$10</c:f>
              <c:numCache>
                <c:formatCode>0.0</c:formatCode>
                <c:ptCount val="4"/>
                <c:pt idx="0">
                  <c:v>100</c:v>
                </c:pt>
                <c:pt idx="1">
                  <c:v>101.41595401654284</c:v>
                </c:pt>
                <c:pt idx="2">
                  <c:v>129.71400532735174</c:v>
                </c:pt>
                <c:pt idx="3">
                  <c:v>151.31781858965371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5F-4AF1-9CC9-7AFFC9DC7BFF}"/>
            </c:ext>
          </c:extLst>
        </c:ser>
        <c:ser>
          <c:idx val="1"/>
          <c:order val="1"/>
          <c:tx>
            <c:strRef>
              <c:f>Grafico!$A$11</c:f>
              <c:strCache>
                <c:ptCount val="1"/>
                <c:pt idx="0">
                  <c:v>Grandi elettrodomestici</c:v>
                </c:pt>
              </c:strCache>
            </c:strRef>
          </c:tx>
          <c:spPr>
            <a:ln w="28575" cap="rnd">
              <a:solidFill>
                <a:srgbClr val="001E6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3.9487869187930695E-3"/>
                  <c:y val="-3.96489964277960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1E60"/>
                      </a:solidFill>
                      <a:latin typeface="Source Sans Pro (Corpo)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5F-4AF1-9CC9-7AFFC9DC7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Grafico!$B$9:$E$9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Grafico!$B$11:$E$11</c:f>
              <c:numCache>
                <c:formatCode>0.0</c:formatCode>
                <c:ptCount val="4"/>
                <c:pt idx="0">
                  <c:v>100</c:v>
                </c:pt>
                <c:pt idx="1">
                  <c:v>93.93052066187299</c:v>
                </c:pt>
                <c:pt idx="2">
                  <c:v>115.06020965087065</c:v>
                </c:pt>
                <c:pt idx="3">
                  <c:v>133.74339426492244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5F-4AF1-9CC9-7AFFC9DC7BFF}"/>
            </c:ext>
          </c:extLst>
        </c:ser>
        <c:ser>
          <c:idx val="2"/>
          <c:order val="2"/>
          <c:tx>
            <c:strRef>
              <c:f>Grafico!$A$12</c:f>
              <c:strCache>
                <c:ptCount val="1"/>
                <c:pt idx="0">
                  <c:v>Beni non durevoli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6.3047858367284298E-4"/>
                  <c:y val="-5.21813140184333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C00000"/>
                      </a:solidFill>
                      <a:latin typeface="Source Sans Pro (Corpo)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5F-4AF1-9CC9-7AFFC9DC7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Source Sans Pro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Grafico!$B$9:$E$9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Grafico!$B$12:$E$12</c:f>
              <c:numCache>
                <c:formatCode>0.0</c:formatCode>
                <c:ptCount val="4"/>
                <c:pt idx="0">
                  <c:v>100</c:v>
                </c:pt>
                <c:pt idx="1">
                  <c:v>96.385609921935313</c:v>
                </c:pt>
                <c:pt idx="2">
                  <c:v>102.37505033351688</c:v>
                </c:pt>
                <c:pt idx="3">
                  <c:v>119.60305161700275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5F-4AF1-9CC9-7AFFC9DC7BFF}"/>
            </c:ext>
          </c:extLst>
        </c:ser>
        <c:ser>
          <c:idx val="3"/>
          <c:order val="3"/>
          <c:tx>
            <c:strRef>
              <c:f>Grafico!$A$13</c:f>
              <c:strCache>
                <c:ptCount val="1"/>
                <c:pt idx="0">
                  <c:v>Beni semidurevoli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6.3047858367284298E-4"/>
                  <c:y val="-3.96489964277960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B050"/>
                      </a:solidFill>
                      <a:latin typeface="Source Sans Pro (Corpo)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5F-4AF1-9CC9-7AFFC9DC7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Source Sans Pro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Grafico!$B$9:$E$9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Grafico!$B$13:$E$13</c:f>
              <c:numCache>
                <c:formatCode>0.0</c:formatCode>
                <c:ptCount val="4"/>
                <c:pt idx="0">
                  <c:v>100</c:v>
                </c:pt>
                <c:pt idx="1">
                  <c:v>85.696168848584932</c:v>
                </c:pt>
                <c:pt idx="2">
                  <c:v>93.644419477395545</c:v>
                </c:pt>
                <c:pt idx="3">
                  <c:v>113.86582839330703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5F-4AF1-9CC9-7AFFC9DC7BFF}"/>
            </c:ext>
          </c:extLst>
        </c:ser>
        <c:ser>
          <c:idx val="4"/>
          <c:order val="4"/>
          <c:tx>
            <c:strRef>
              <c:f>Grafico!$A$14</c:f>
              <c:strCache>
                <c:ptCount val="1"/>
                <c:pt idx="0">
                  <c:v>Beni durevoli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6.3047858367284298E-4"/>
                  <c:y val="-2.08505200418401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70C0"/>
                      </a:solidFill>
                      <a:latin typeface="Source Sans Pro (Corpo)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5F-4AF1-9CC9-7AFFC9DC7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Source Sans Pro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Grafico!$B$9:$E$9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Grafico!$B$14:$E$14</c:f>
              <c:numCache>
                <c:formatCode>0.0</c:formatCode>
                <c:ptCount val="4"/>
                <c:pt idx="0">
                  <c:v>100</c:v>
                </c:pt>
                <c:pt idx="1">
                  <c:v>89.961161302985829</c:v>
                </c:pt>
                <c:pt idx="2">
                  <c:v>102.05112990940646</c:v>
                </c:pt>
                <c:pt idx="3">
                  <c:v>107.68640713287392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A5F-4AF1-9CC9-7AFFC9DC7BFF}"/>
            </c:ext>
          </c:extLst>
        </c:ser>
        <c:ser>
          <c:idx val="5"/>
          <c:order val="5"/>
          <c:tx>
            <c:strRef>
              <c:f>Grafico!$A$15</c:f>
              <c:strCache>
                <c:ptCount val="1"/>
                <c:pt idx="0">
                  <c:v>Servizi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4.7562419470056579E-4"/>
                  <c:y val="-2.05204365588426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Source Sans Pro (Corpo)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5F-4AF1-9CC9-7AFFC9DC7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ource Sans Pro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Grafico!$B$9:$E$9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Grafico!$B$15:$E$15</c:f>
              <c:numCache>
                <c:formatCode>0.0</c:formatCode>
                <c:ptCount val="4"/>
                <c:pt idx="0">
                  <c:v>100</c:v>
                </c:pt>
                <c:pt idx="1">
                  <c:v>84.743045490599158</c:v>
                </c:pt>
                <c:pt idx="2">
                  <c:v>90.355489739999967</c:v>
                </c:pt>
                <c:pt idx="3">
                  <c:v>101.23475908234545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A5F-4AF1-9CC9-7AFFC9DC7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295936"/>
        <c:axId val="185296416"/>
      </c:lineChart>
      <c:catAx>
        <c:axId val="1852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1E60"/>
                </a:solidFill>
                <a:latin typeface="Source Sans Pro (Corpo)"/>
                <a:ea typeface="+mn-ea"/>
                <a:cs typeface="+mn-cs"/>
              </a:defRPr>
            </a:pPr>
            <a:endParaRPr lang="it-IT"/>
          </a:p>
        </c:txPr>
        <c:crossAx val="185296416"/>
        <c:crosses val="autoZero"/>
        <c:auto val="1"/>
        <c:lblAlgn val="ctr"/>
        <c:lblOffset val="100"/>
        <c:noMultiLvlLbl val="0"/>
      </c:catAx>
      <c:valAx>
        <c:axId val="185296416"/>
        <c:scaling>
          <c:orientation val="minMax"/>
          <c:max val="16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Source Sans Pro (Corpo)"/>
                <a:ea typeface="+mn-ea"/>
                <a:cs typeface="+mn-cs"/>
              </a:defRPr>
            </a:pPr>
            <a:endParaRPr lang="it-IT"/>
          </a:p>
        </c:txPr>
        <c:crossAx val="1852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E60"/>
              </a:solidFill>
              <a:latin typeface="Source Sans Pro (Corpo)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ource Sans Pro (Corpo)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0.85207</cdr:x>
      <cdr:y>1</cdr:y>
    </cdr:from>
    <cdr:to>
      <cdr:x>1</cdr:x>
      <cdr:y>1</cdr:y>
    </cdr:to>
    <cdr:cxnSp macro="">
      <cdr:nvCxnSpPr>
        <cdr:cNvPr id="2" name="Connettore 2 1">
          <a:extLst xmlns:a="http://schemas.openxmlformats.org/drawingml/2006/main">
            <a:ext uri="{FF2B5EF4-FFF2-40B4-BE49-F238E27FC236}">
              <a16:creationId xmlns:a16="http://schemas.microsoft.com/office/drawing/2014/main" id="{EBE4080D-987A-B081-96CA-49184A0845E2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789486" y="5681151"/>
          <a:ext cx="1113724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47B2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B71B7-48CD-4060-BBA7-E14AAD776CD5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BA4B-243E-490C-B902-8E5B03E73B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1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832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FBA4B-243E-490C-B902-8E5B03E73BF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15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FBA4B-243E-490C-B902-8E5B03E73BF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088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905385" y="4897438"/>
            <a:ext cx="4986904" cy="4468813"/>
          </a:xfrm>
        </p:spPr>
        <p:txBody>
          <a:bodyPr/>
          <a:lstStyle/>
          <a:p>
            <a:pPr marL="0" indent="0">
              <a:buFontTx/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891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FBA4B-243E-490C-B902-8E5B03E73BF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13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C6356-6E57-108C-BA6C-5B2C38035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7926591-5DD7-FEC2-139A-1FA3EEE7BE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590C5BE-C42F-829D-4284-2615D4459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	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07069C-83F0-40BB-E8B0-6F523AF51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4908A-1D93-48C2-B254-D19F5E96A38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382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51507-F307-E2A7-F990-3FF3EFA31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A9E3A62-CA5F-6A45-AB65-1B8190FE0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9CC165F-8684-90AE-375D-497C0B07C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F9FC25-BD84-D481-A3A3-12B05D27B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4908A-1D93-48C2-B254-D19F5E96A38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502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905385" y="4897438"/>
            <a:ext cx="4986904" cy="4468813"/>
          </a:xfrm>
        </p:spPr>
        <p:txBody>
          <a:bodyPr/>
          <a:lstStyle/>
          <a:p>
            <a:pPr marL="171450" indent="-171450">
              <a:buFontTx/>
              <a:buChar char="-"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253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>
              <a:solidFill>
                <a:schemeClr val="tx1"/>
              </a:solidFill>
              <a:effectLst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70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658F3-EF53-BA54-E6F5-AF2A36EA4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1D02196-8814-6AF3-E03D-65C4D603A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86CAF8C-5483-AE70-6594-024D8FE43E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C02CB7-7820-946C-95A4-2979AF4E4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74908A-1D93-48C2-B254-D19F5E96A38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024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13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142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540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446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951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658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223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3529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714876"/>
            <a:ext cx="5486400" cy="4468813"/>
          </a:xfrm>
        </p:spPr>
        <p:txBody>
          <a:bodyPr/>
          <a:lstStyle/>
          <a:p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133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FBA4B-243E-490C-B902-8E5B03E73BFE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480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FBA4B-243E-490C-B902-8E5B03E73BF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6059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FBA4B-243E-490C-B902-8E5B03E73BFE}" type="slidenum">
              <a:rPr lang="it-IT" smtClean="0"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965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5902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FBA4B-243E-490C-B902-8E5B03E73BF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2348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FBA4B-243E-490C-B902-8E5B03E73BF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230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FBA4B-243E-490C-B902-8E5B03E73BFE}" type="slidenum">
              <a:rPr lang="it-IT" smtClean="0"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1671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>
                <a:solidFill>
                  <a:srgbClr val="001E60"/>
                </a:solidFill>
              </a:rPr>
              <a:t>Queste eccellenze sono minacciate dall’</a:t>
            </a:r>
            <a:r>
              <a:rPr lang="it-IT" b="1">
                <a:solidFill>
                  <a:srgbClr val="001E60"/>
                </a:solidFill>
              </a:rPr>
              <a:t>ingresso di produttori esteri </a:t>
            </a:r>
            <a:r>
              <a:rPr lang="it-IT">
                <a:solidFill>
                  <a:srgbClr val="001E60"/>
                </a:solidFill>
              </a:rPr>
              <a:t>competitivi a livello di prezzo</a:t>
            </a: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FBA4B-243E-490C-B902-8E5B03E73BF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9125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8116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82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C4AF9-2104-4088-A904-5FD50FEA80B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882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02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733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0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5450" y="519113"/>
            <a:ext cx="5946775" cy="3346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425449" y="4242216"/>
            <a:ext cx="5946775" cy="44435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66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33080-CEB6-4418-BD5C-4A9E6374F9E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48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948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59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7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8C28C1-455E-4BEB-AA3B-64852673EE1D}"/>
              </a:ext>
            </a:extLst>
          </p:cNvPr>
          <p:cNvSpPr txBox="1"/>
          <p:nvPr userDrawn="1"/>
        </p:nvSpPr>
        <p:spPr>
          <a:xfrm>
            <a:off x="7108371" y="6436914"/>
            <a:ext cx="3922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If a man does not know to which port he is steering, no wind is favorable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2021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All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rights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reserved</a:t>
            </a:r>
            <a:endParaRPr kumimoji="0" lang="it-IT" sz="7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19B2E5F-B3AB-4C64-9217-650FE577E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1" y="456097"/>
            <a:ext cx="1801372" cy="36576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C381A194-FD88-4937-AD2C-F0D70BAFD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8" y="1968500"/>
            <a:ext cx="7295114" cy="108281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36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>
              <a:defRPr>
                <a:solidFill>
                  <a:srgbClr val="F47B20"/>
                </a:solidFill>
              </a:defRPr>
            </a:lvl2pPr>
            <a:lvl3pPr>
              <a:defRPr>
                <a:solidFill>
                  <a:srgbClr val="F47B20"/>
                </a:solidFill>
              </a:defRPr>
            </a:lvl3pPr>
            <a:lvl4pPr>
              <a:defRPr>
                <a:solidFill>
                  <a:srgbClr val="F47B20"/>
                </a:solidFill>
              </a:defRPr>
            </a:lvl4pPr>
            <a:lvl5pPr>
              <a:defRPr>
                <a:solidFill>
                  <a:srgbClr val="F47B20"/>
                </a:solidFill>
              </a:defRPr>
            </a:lvl5pPr>
          </a:lstStyle>
          <a:p>
            <a:pPr lvl="0"/>
            <a:r>
              <a:rPr lang="en-US" noProof="0"/>
              <a:t>Fare clic per modificare gli stili del testo dello schema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63D91A6B-A4AD-471F-802C-625681E21B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738" y="3279775"/>
            <a:ext cx="7295114" cy="715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1pPr>
            <a:lvl2pPr marL="4572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2pPr>
            <a:lvl3pPr marL="9144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3pPr>
            <a:lvl4pPr marL="13716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7897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ltim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pic>
        <p:nvPicPr>
          <p:cNvPr id="17" name="Immagine 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BE25C0C-F577-4EE2-84EA-BCA174D522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2" y="6074303"/>
            <a:ext cx="1186438" cy="54223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F3B73F4-0B4C-40E3-95F7-50E3533632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55685" y="449722"/>
            <a:ext cx="1801372" cy="36576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BE889EA-BA37-4F96-B04C-15487D8FAE5F}"/>
              </a:ext>
            </a:extLst>
          </p:cNvPr>
          <p:cNvSpPr txBox="1"/>
          <p:nvPr userDrawn="1"/>
        </p:nvSpPr>
        <p:spPr>
          <a:xfrm>
            <a:off x="1837661" y="3988926"/>
            <a:ext cx="8516679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i="1" dirty="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Again in 2021, for the eighth consecutive year, </a:t>
            </a:r>
            <a:r>
              <a:rPr lang="en-US" sz="1200" b="1" i="1" dirty="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TEHA </a:t>
            </a:r>
            <a:r>
              <a:rPr lang="en-US" sz="1200" b="1" i="1" dirty="0" err="1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Groupwas</a:t>
            </a:r>
            <a:r>
              <a:rPr lang="en-US" sz="1200" b="1" i="1" dirty="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named</a:t>
            </a:r>
            <a:r>
              <a:rPr lang="en-US" sz="1200" i="1" dirty="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— in the category “Best Private Think Tanks” — </a:t>
            </a:r>
            <a:r>
              <a:rPr lang="en-US" sz="1200" b="1" i="1" dirty="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no. 1 think tank in Italy, the no. 4 think tank in the European Union and among the most respected independents in the world out of 11,175 on a global level in the latest “Global Go To Think Tanks Report”</a:t>
            </a:r>
            <a:r>
              <a:rPr lang="en-US" sz="1200" i="1" dirty="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of the University of Pennsylvania.</a:t>
            </a:r>
          </a:p>
        </p:txBody>
      </p:sp>
    </p:spTree>
    <p:extLst>
      <p:ext uri="{BB962C8B-B14F-4D97-AF65-F5344CB8AC3E}">
        <p14:creationId xmlns:p14="http://schemas.microsoft.com/office/powerpoint/2010/main" val="3265266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0"/>
          </p:nvPr>
        </p:nvSpPr>
        <p:spPr>
          <a:xfrm>
            <a:off x="407989" y="0"/>
            <a:ext cx="11250612" cy="9183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 </a:t>
            </a:r>
          </a:p>
        </p:txBody>
      </p:sp>
      <p:sp>
        <p:nvSpPr>
          <p:cNvPr id="9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407990" y="1249363"/>
            <a:ext cx="11233678" cy="2276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8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8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8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8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8D20052D-5EC5-4D94-A17B-D3D52721CF36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1882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332656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920001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Nu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>
            <a:spLocks noGrp="1"/>
          </p:cNvSpPr>
          <p:nvPr>
            <p:ph type="title" hasCustomPrompt="1"/>
          </p:nvPr>
        </p:nvSpPr>
        <p:spPr>
          <a:xfrm>
            <a:off x="423986" y="116632"/>
            <a:ext cx="11344031" cy="6840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it-IT"/>
              <a:t>Fai</a:t>
            </a:r>
            <a:br>
              <a:rPr lang="it-IT"/>
            </a:br>
            <a:r>
              <a:rPr lang="it-IT"/>
              <a:t>clic per modificare lo stile del titolo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23986" y="1268414"/>
            <a:ext cx="11344031" cy="4903787"/>
          </a:xfrm>
          <a:prstGeom prst="rect">
            <a:avLst/>
          </a:prstGeom>
        </p:spPr>
        <p:txBody>
          <a:bodyPr/>
          <a:lstStyle>
            <a:lvl1pPr>
              <a:defRPr lang="it-IT" sz="2000" dirty="0" smtClean="0">
                <a:solidFill>
                  <a:srgbClr val="001E60"/>
                </a:solidFill>
              </a:defRPr>
            </a:lvl1pPr>
            <a:lvl2pPr>
              <a:defRPr lang="it-IT" sz="2000" dirty="0" smtClean="0">
                <a:solidFill>
                  <a:srgbClr val="001E60"/>
                </a:solidFill>
              </a:defRPr>
            </a:lvl2pPr>
            <a:lvl3pPr>
              <a:defRPr lang="it-IT" sz="2000" dirty="0" smtClean="0">
                <a:solidFill>
                  <a:srgbClr val="001E60"/>
                </a:solidFill>
              </a:defRPr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8719468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Nu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>
            <a:spLocks noGrp="1"/>
          </p:cNvSpPr>
          <p:nvPr>
            <p:ph type="title"/>
          </p:nvPr>
        </p:nvSpPr>
        <p:spPr>
          <a:xfrm>
            <a:off x="423986" y="692696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23986" y="1268414"/>
            <a:ext cx="11344031" cy="4903787"/>
          </a:xfrm>
          <a:prstGeom prst="rect">
            <a:avLst/>
          </a:prstGeom>
        </p:spPr>
        <p:txBody>
          <a:bodyPr/>
          <a:lstStyle>
            <a:lvl1pPr marL="446088" indent="-446088">
              <a:buFont typeface="+mj-lt"/>
              <a:buAutoNum type="arabicPeriod"/>
              <a:defRPr sz="2400">
                <a:solidFill>
                  <a:srgbClr val="003A80"/>
                </a:solidFill>
              </a:defRPr>
            </a:lvl1pPr>
            <a:lvl2pPr marL="719138" indent="-259200"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</a:defRPr>
            </a:lvl2pPr>
            <a:lvl3pPr marL="987425" indent="-269875"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</a:defRPr>
            </a:lvl3pPr>
            <a:lvl4pPr marL="1074738" indent="-355600">
              <a:buClr>
                <a:srgbClr val="F47B20"/>
              </a:buClr>
              <a:defRPr sz="2400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7802508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8C28C1-455E-4BEB-AA3B-64852673EE1D}"/>
              </a:ext>
            </a:extLst>
          </p:cNvPr>
          <p:cNvSpPr txBox="1"/>
          <p:nvPr userDrawn="1"/>
        </p:nvSpPr>
        <p:spPr>
          <a:xfrm>
            <a:off x="7108371" y="6436914"/>
            <a:ext cx="3922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If a man does not know to which port he is steering, no wind is favorable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2021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All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rights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reserved</a:t>
            </a:r>
            <a:endParaRPr kumimoji="0" lang="it-IT" sz="7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pic>
        <p:nvPicPr>
          <p:cNvPr id="3" name="Immagine 2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35D08E4F-B5B3-7F63-3E63-E58E9B4D0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40310" r="11265" b="26822"/>
          <a:stretch/>
        </p:blipFill>
        <p:spPr>
          <a:xfrm>
            <a:off x="399888" y="290435"/>
            <a:ext cx="1990594" cy="52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538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94C82428-55DE-4FD0-9741-C26246591E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6375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94C82428-55DE-4FD0-9741-C26246591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olo 1">
            <a:extLst>
              <a:ext uri="{FF2B5EF4-FFF2-40B4-BE49-F238E27FC236}">
                <a16:creationId xmlns:a16="http://schemas.microsoft.com/office/drawing/2014/main" id="{C2BA107F-013F-4A8B-A41A-1FAC206EA0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894" y="260648"/>
            <a:ext cx="11352212" cy="5762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br>
              <a:rPr lang="it-IT"/>
            </a:b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6968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172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4" y="206099"/>
            <a:ext cx="10932268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</p:spTree>
    <p:extLst>
      <p:ext uri="{BB962C8B-B14F-4D97-AF65-F5344CB8AC3E}">
        <p14:creationId xmlns:p14="http://schemas.microsoft.com/office/powerpoint/2010/main" val="21121962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>
            <a:extLst>
              <a:ext uri="{FF2B5EF4-FFF2-40B4-BE49-F238E27FC236}">
                <a16:creationId xmlns:a16="http://schemas.microsoft.com/office/drawing/2014/main" id="{BE667CA6-3FC0-476C-9E63-66C023C9B1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0335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6" name="Oggetto 5" hidden="1">
                        <a:extLst>
                          <a:ext uri="{FF2B5EF4-FFF2-40B4-BE49-F238E27FC236}">
                            <a16:creationId xmlns:a16="http://schemas.microsoft.com/office/drawing/2014/main" id="{BE667CA6-3FC0-476C-9E63-66C023C9B1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B20D817E-C4FA-4351-999F-7171C217DD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4" y="335308"/>
            <a:ext cx="10932268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</p:spTree>
    <p:extLst>
      <p:ext uri="{BB962C8B-B14F-4D97-AF65-F5344CB8AC3E}">
        <p14:creationId xmlns:p14="http://schemas.microsoft.com/office/powerpoint/2010/main" val="4479755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Nu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>
            <a:spLocks noGrp="1"/>
          </p:cNvSpPr>
          <p:nvPr>
            <p:ph type="title"/>
          </p:nvPr>
        </p:nvSpPr>
        <p:spPr>
          <a:xfrm>
            <a:off x="403314" y="365125"/>
            <a:ext cx="10932268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399888" y="131124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Arial" panose="020B0604020202020204" pitchFamily="34" charset="0"/>
              <a:buChar char="•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lvl1pPr>
            <a:lvl2pPr marL="723900" indent="-3794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Courier New" panose="02070309020205020404" pitchFamily="49" charset="0"/>
              <a:buChar char="o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2pPr>
            <a:lvl3pPr marL="1079500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80000"/>
              <a:buFont typeface="Source Sans Pro SemiBold" panose="020B0603030403020204" pitchFamily="34" charset="0"/>
              <a:buChar char="-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3pPr>
            <a:lvl4pPr marL="1874838" indent="-3492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6165D"/>
              </a:buClr>
              <a:buSzPct val="105000"/>
              <a:buFont typeface="Arial" panose="020B0604020202020204" pitchFamily="34" charset="0"/>
              <a:buChar char="•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4pPr>
            <a:lvl5pPr marL="254317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5pPr>
            <a:lvl6pPr marL="3094970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6pPr>
            <a:lvl7pPr marL="3657691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7pPr>
            <a:lvl8pPr marL="4220413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8pPr>
            <a:lvl9pPr marL="4783135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10758067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dorni\Desktop\Nuovo Format\Sintesi.png">
            <a:extLst>
              <a:ext uri="{FF2B5EF4-FFF2-40B4-BE49-F238E27FC236}">
                <a16:creationId xmlns:a16="http://schemas.microsoft.com/office/drawing/2014/main" id="{EE26DE63-0830-4EAA-ADA1-8B2FFC1676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68275"/>
            <a:ext cx="1160145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03314" y="365125"/>
            <a:ext cx="10932268" cy="5531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pPr lvl="0"/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  <a:endParaRPr/>
          </a:p>
        </p:txBody>
      </p:sp>
      <p:sp>
        <p:nvSpPr>
          <p:cNvPr id="7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399888" y="131124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Arial" panose="020B0604020202020204" pitchFamily="34" charset="0"/>
              <a:buChar char="•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lvl1pPr>
            <a:lvl2pPr marL="723900" indent="-3794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Courier New" panose="02070309020205020404" pitchFamily="49" charset="0"/>
              <a:buChar char="o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2pPr>
            <a:lvl3pPr marL="1079500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80000"/>
              <a:buFont typeface="Source Sans Pro SemiBold" panose="020B0603030403020204" pitchFamily="34" charset="0"/>
              <a:buChar char="-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3pPr>
            <a:lvl4pPr marL="1874838" indent="-3492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6165D"/>
              </a:buClr>
              <a:buSzPct val="105000"/>
              <a:buFont typeface="Arial" panose="020B0604020202020204" pitchFamily="34" charset="0"/>
              <a:buChar char="•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4pPr>
            <a:lvl5pPr marL="254317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5pPr>
            <a:lvl6pPr marL="3094970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6pPr>
            <a:lvl7pPr marL="3657691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7pPr>
            <a:lvl8pPr marL="4220413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8pPr>
            <a:lvl9pPr marL="4783135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179227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894" y="260648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br>
              <a:rPr lang="it-IT"/>
            </a:br>
            <a:br>
              <a:rPr lang="it-IT"/>
            </a:b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2174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dorni\Desktop\Nuovo Format\Sintesi.png">
            <a:extLst>
              <a:ext uri="{FF2B5EF4-FFF2-40B4-BE49-F238E27FC236}">
                <a16:creationId xmlns:a16="http://schemas.microsoft.com/office/drawing/2014/main" id="{097C489D-B365-4A63-B8F6-B4DF74BAE6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68275"/>
            <a:ext cx="1160145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03314" y="365125"/>
            <a:ext cx="10932268" cy="5531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pPr lvl="0"/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  <a:endParaRPr/>
          </a:p>
        </p:txBody>
      </p:sp>
      <p:sp>
        <p:nvSpPr>
          <p:cNvPr id="7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399888" y="131124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Arial" panose="020B0604020202020204" pitchFamily="34" charset="0"/>
              <a:buChar char="•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lvl1pPr>
            <a:lvl2pPr marL="723900" indent="-3794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Courier New" panose="02070309020205020404" pitchFamily="49" charset="0"/>
              <a:buChar char="o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2pPr>
            <a:lvl3pPr marL="1079500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80000"/>
              <a:buFont typeface="Source Sans Pro SemiBold" panose="020B0603030403020204" pitchFamily="34" charset="0"/>
              <a:buChar char="-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3pPr>
            <a:lvl4pPr marL="1874838" indent="-3492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6165D"/>
              </a:buClr>
              <a:buSzPct val="105000"/>
              <a:buFont typeface="Arial" panose="020B0604020202020204" pitchFamily="34" charset="0"/>
              <a:buChar char="•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4pPr>
            <a:lvl5pPr marL="254317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5pPr>
            <a:lvl6pPr marL="3094970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6pPr>
            <a:lvl7pPr marL="3657691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7pPr>
            <a:lvl8pPr marL="4220413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8pPr>
            <a:lvl9pPr marL="4783135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6313608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80F71A9-D972-4409-A7C4-6DA65A4DD8BA}"/>
              </a:ext>
            </a:extLst>
          </p:cNvPr>
          <p:cNvCxnSpPr>
            <a:cxnSpLocks/>
          </p:cNvCxnSpPr>
          <p:nvPr userDrawn="1"/>
        </p:nvCxnSpPr>
        <p:spPr>
          <a:xfrm>
            <a:off x="399888" y="4123948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olo 3">
            <a:extLst>
              <a:ext uri="{FF2B5EF4-FFF2-40B4-BE49-F238E27FC236}">
                <a16:creationId xmlns:a16="http://schemas.microsoft.com/office/drawing/2014/main" id="{A513269F-8769-4D15-BDFB-860623E8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4" y="365125"/>
            <a:ext cx="10932268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</p:spTree>
    <p:extLst>
      <p:ext uri="{BB962C8B-B14F-4D97-AF65-F5344CB8AC3E}">
        <p14:creationId xmlns:p14="http://schemas.microsoft.com/office/powerpoint/2010/main" val="2004586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5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2313116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12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36107124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9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14643117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Obiett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715" y="692696"/>
            <a:ext cx="11327303" cy="720080"/>
          </a:xfrm>
          <a:prstGeom prst="rect">
            <a:avLst/>
          </a:prstGeom>
        </p:spPr>
        <p:txBody>
          <a:bodyPr/>
          <a:lstStyle>
            <a:lvl1pPr marL="0" marR="0" indent="0" algn="l" defTabSz="91442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it-IT" sz="2400" b="0" kern="1200" dirty="0">
                <a:solidFill>
                  <a:srgbClr val="EA651D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9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1409183" y="2141538"/>
            <a:ext cx="10191903" cy="266399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 baseline="0">
                <a:solidFill>
                  <a:srgbClr val="003A80"/>
                </a:solidFill>
              </a:defRPr>
            </a:lvl1pPr>
            <a:lvl2pPr>
              <a:buFont typeface="Arial" pitchFamily="34" charset="0"/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9121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8704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69860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43C7B1A-5D74-4852-8F13-DA3E8B337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694" y="6311555"/>
            <a:ext cx="8488362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249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8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E4183D-06A6-FE4E-AB90-E3B27D392836}" type="slidenum">
              <a:rPr kumimoji="0" lang="it-IT" sz="1050" b="1" i="0" u="none" strike="noStrike" kern="1200" cap="none" spc="0" normalizeH="0" baseline="0" noProof="0" smtClean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Red Hat Display"/>
                <a:ea typeface="MS PGothic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00" b="1" i="0" u="none" strike="noStrike" kern="1200" cap="none" spc="0" normalizeH="0" baseline="0" noProof="0">
              <a:ln>
                <a:noFill/>
              </a:ln>
              <a:solidFill>
                <a:srgbClr val="F47B20"/>
              </a:solidFill>
              <a:effectLst/>
              <a:uLnTx/>
              <a:uFillTx/>
              <a:latin typeface="Red Hat Display"/>
              <a:ea typeface="MS PGothic" charset="0"/>
            </a:endParaRPr>
          </a:p>
        </p:txBody>
      </p:sp>
      <p:sp>
        <p:nvSpPr>
          <p:cNvPr id="5" name="Segnaposto contenuto 7">
            <a:extLst>
              <a:ext uri="{FF2B5EF4-FFF2-40B4-BE49-F238E27FC236}">
                <a16:creationId xmlns:a16="http://schemas.microsoft.com/office/drawing/2014/main" id="{3377D10D-93E5-45B0-8DBA-80C668F04C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016" y="0"/>
            <a:ext cx="11112499" cy="90838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 </a:t>
            </a:r>
          </a:p>
        </p:txBody>
      </p:sp>
      <p:sp>
        <p:nvSpPr>
          <p:cNvPr id="9" name="Segnaposto contenuto 9">
            <a:extLst>
              <a:ext uri="{FF2B5EF4-FFF2-40B4-BE49-F238E27FC236}">
                <a16:creationId xmlns:a16="http://schemas.microsoft.com/office/drawing/2014/main" id="{395E5B0F-0648-4FB1-AE41-BD86C33C1DB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97016" y="1249363"/>
            <a:ext cx="11244651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57188" indent="-357188">
              <a:buClr>
                <a:srgbClr val="F47B20"/>
              </a:buClr>
              <a:defRPr sz="16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15963" indent="-358775">
              <a:buClr>
                <a:srgbClr val="F47B20"/>
              </a:buClr>
              <a:buSzPct val="80000"/>
              <a:buFont typeface="Courier New" panose="02070309020205020404" pitchFamily="49" charset="0"/>
              <a:buChar char="o"/>
              <a:defRPr sz="16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 sz="16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6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D201824-9976-4559-91F6-AA7AF91251FE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32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332656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71818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Obiett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715" y="692696"/>
            <a:ext cx="11327303" cy="720080"/>
          </a:xfrm>
          <a:prstGeom prst="rect">
            <a:avLst/>
          </a:prstGeom>
        </p:spPr>
        <p:txBody>
          <a:bodyPr/>
          <a:lstStyle>
            <a:lvl1pPr marL="0" marR="0" indent="0" algn="l" defTabSz="91442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it-IT" sz="2400" b="0" kern="1200" dirty="0">
                <a:solidFill>
                  <a:srgbClr val="EA651D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9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1409183" y="2141538"/>
            <a:ext cx="10191903" cy="266399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 baseline="0">
                <a:solidFill>
                  <a:srgbClr val="003A80"/>
                </a:solidFill>
              </a:defRPr>
            </a:lvl1pPr>
            <a:lvl2pPr>
              <a:buFont typeface="Arial" pitchFamily="34" charset="0"/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0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F044FC-181F-4C48-8D96-7CC9FF61C1BF}"/>
              </a:ext>
            </a:extLst>
          </p:cNvPr>
          <p:cNvSpPr txBox="1"/>
          <p:nvPr userDrawn="1"/>
        </p:nvSpPr>
        <p:spPr>
          <a:xfrm>
            <a:off x="423991" y="196769"/>
            <a:ext cx="68333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rgbClr val="7F7F7F"/>
                </a:solidFill>
              </a:rPr>
              <a:t>Ridisegnare l’Italia. Proposte di </a:t>
            </a:r>
            <a:r>
              <a:rPr lang="it-IT" sz="1600" i="1">
                <a:solidFill>
                  <a:srgbClr val="7F7F7F"/>
                </a:solidFill>
              </a:rPr>
              <a:t>governance</a:t>
            </a:r>
            <a:r>
              <a:rPr lang="it-IT" sz="1600">
                <a:solidFill>
                  <a:srgbClr val="7F7F7F"/>
                </a:solidFill>
              </a:rPr>
              <a:t> per cambiare il Paese.</a:t>
            </a:r>
          </a:p>
        </p:txBody>
      </p:sp>
    </p:spTree>
    <p:extLst>
      <p:ext uri="{BB962C8B-B14F-4D97-AF65-F5344CB8AC3E}">
        <p14:creationId xmlns:p14="http://schemas.microsoft.com/office/powerpoint/2010/main" val="27727418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172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9C163B61-9C78-8F94-1899-DD61FE235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1182688"/>
            <a:ext cx="11350625" cy="427355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3F97963-2A19-CF1D-3A5F-CE9C6A2CB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894" y="174388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</a:t>
            </a:r>
            <a:br>
              <a:rPr lang="it-IT"/>
            </a:br>
            <a:r>
              <a:rPr lang="it-IT"/>
              <a:t>dello schema</a:t>
            </a:r>
          </a:p>
        </p:txBody>
      </p:sp>
    </p:spTree>
    <p:extLst>
      <p:ext uri="{BB962C8B-B14F-4D97-AF65-F5344CB8AC3E}">
        <p14:creationId xmlns:p14="http://schemas.microsoft.com/office/powerpoint/2010/main" val="32978599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11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19936310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5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32966689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12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20953410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9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28561677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186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17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1" i="0" baseline="0" smtClean="0">
                <a:solidFill>
                  <a:srgbClr val="F47B20"/>
                </a:solidFill>
                <a:latin typeface="Red Hat Display"/>
              </a:rPr>
              <a:pPr algn="ctr" eaLnBrk="1" hangingPunct="1"/>
              <a:t>‹N›</a:t>
            </a:fld>
            <a:endParaRPr lang="it-IT" sz="1000" b="1" i="0" baseline="0">
              <a:solidFill>
                <a:srgbClr val="F47B20"/>
              </a:solidFill>
              <a:latin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2338883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12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1" i="0" baseline="0" smtClean="0">
                <a:solidFill>
                  <a:srgbClr val="F47B20"/>
                </a:solidFill>
                <a:latin typeface="Red Hat Display"/>
              </a:rPr>
              <a:pPr algn="ctr" eaLnBrk="1" hangingPunct="1"/>
              <a:t>‹N›</a:t>
            </a:fld>
            <a:endParaRPr lang="it-IT" sz="1000" b="1" i="0" baseline="0">
              <a:solidFill>
                <a:srgbClr val="F47B20"/>
              </a:solidFill>
              <a:latin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2017353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8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1" i="0" baseline="0" smtClean="0">
                <a:solidFill>
                  <a:srgbClr val="F47B20"/>
                </a:solidFill>
                <a:latin typeface="Red Hat Display"/>
              </a:rPr>
              <a:pPr algn="ctr" eaLnBrk="1" hangingPunct="1"/>
              <a:t>‹N›</a:t>
            </a:fld>
            <a:endParaRPr lang="it-IT" sz="1000" b="1" i="0" baseline="0">
              <a:solidFill>
                <a:srgbClr val="F47B20"/>
              </a:solidFill>
              <a:latin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256395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95DA3-C5D8-4FC8-9BE5-FB5682D6C7D6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0DC114-BEC1-41E1-B290-6D81FD37E6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446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>
            <a:spLocks noGrp="1"/>
          </p:cNvSpPr>
          <p:nvPr>
            <p:ph type="title" hasCustomPrompt="1"/>
          </p:nvPr>
        </p:nvSpPr>
        <p:spPr>
          <a:xfrm>
            <a:off x="423991" y="692696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br>
              <a:rPr lang="it-IT"/>
            </a:br>
            <a:endParaRPr lang="it-IT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23991" y="1700808"/>
            <a:ext cx="11344031" cy="4680520"/>
          </a:xfrm>
          <a:prstGeom prst="rect">
            <a:avLst/>
          </a:prstGeom>
        </p:spPr>
        <p:txBody>
          <a:bodyPr/>
          <a:lstStyle>
            <a:lvl1pPr marL="269883" indent="-269883">
              <a:buFont typeface="Wingdings" pitchFamily="2" charset="2"/>
              <a:buChar char="§"/>
              <a:defRPr sz="2400">
                <a:solidFill>
                  <a:srgbClr val="003A80"/>
                </a:solidFill>
              </a:defRPr>
            </a:lvl1pPr>
            <a:lvl2pPr marL="541353" indent="-271471"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</a:defRPr>
            </a:lvl2pPr>
            <a:lvl3pPr marL="804883" indent="-263532"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</a:defRPr>
            </a:lvl3pPr>
            <a:lvl4pPr marL="1074765" indent="-355610">
              <a:buClr>
                <a:srgbClr val="F47B20"/>
              </a:buClr>
              <a:defRPr sz="2400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9513875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538163" indent="-274638">
              <a:tabLst>
                <a:tab pos="263525" algn="l"/>
              </a:tabLst>
              <a:defRPr sz="2800"/>
            </a:lvl2pPr>
            <a:lvl3pPr marL="803275" indent="-265113">
              <a:defRPr sz="2400"/>
            </a:lvl3pPr>
            <a:lvl4pPr marL="1076325" indent="-273050">
              <a:tabLst>
                <a:tab pos="1524000" algn="l"/>
              </a:tabLst>
              <a:defRPr sz="2000"/>
            </a:lvl4pPr>
            <a:lvl5pPr marL="1260475" indent="-1841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95DA3-C5D8-4FC8-9BE5-FB5682D6C7D6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0DC114-BEC1-41E1-B290-6D81FD37E6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2974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95DA3-C5D8-4FC8-9BE5-FB5682D6C7D6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0DC114-BEC1-41E1-B290-6D81FD37E6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2925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95DA3-C5D8-4FC8-9BE5-FB5682D6C7D6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0DC114-BEC1-41E1-B290-6D81FD37E6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3971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995DA3-C5D8-4FC8-9BE5-FB5682D6C7D6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0DC114-BEC1-41E1-B290-6D81FD37E6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81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8D20052D-5EC5-4D94-A17B-D3D52721CF36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egnaposto contenuto 7">
            <a:extLst>
              <a:ext uri="{FF2B5EF4-FFF2-40B4-BE49-F238E27FC236}">
                <a16:creationId xmlns:a16="http://schemas.microsoft.com/office/drawing/2014/main" id="{BCE1447B-4C3A-483E-A5E5-49237A7917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0"/>
            <a:ext cx="11112499" cy="91832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</a:t>
            </a:r>
            <a:r>
              <a:rPr lang="it-IT" err="1"/>
              <a:t>modifi</a:t>
            </a:r>
            <a:endParaRPr lang="it-IT"/>
          </a:p>
          <a:p>
            <a:pPr lvl="0"/>
            <a:r>
              <a:rPr lang="it-IT"/>
              <a:t>care&lt;</a:t>
            </a:r>
          </a:p>
        </p:txBody>
      </p:sp>
      <p:sp>
        <p:nvSpPr>
          <p:cNvPr id="6" name="Segnaposto contenuto 9">
            <a:extLst>
              <a:ext uri="{FF2B5EF4-FFF2-40B4-BE49-F238E27FC236}">
                <a16:creationId xmlns:a16="http://schemas.microsoft.com/office/drawing/2014/main" id="{8D8E499F-A27A-444E-B249-E6ED7C935C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07988" y="1249363"/>
            <a:ext cx="11233679" cy="2276475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Arial" panose="020B0604020202020204" pitchFamily="34" charset="0"/>
              <a:buChar char="•"/>
              <a:defRPr sz="20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715963" indent="-358775">
              <a:buClr>
                <a:srgbClr val="F47B20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 err="1"/>
              <a:t>rgdgd</a:t>
            </a:r>
            <a:endParaRPr lang="it-IT"/>
          </a:p>
          <a:p>
            <a:pPr lvl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301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8886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43C7B1A-5D74-4852-8F13-DA3E8B337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694" y="6311555"/>
            <a:ext cx="8488362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4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172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9C163B61-9C78-8F94-1899-DD61FE235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1182688"/>
            <a:ext cx="11350625" cy="427355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3F97963-2A19-CF1D-3A5F-CE9C6A2CB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894" y="174388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</a:t>
            </a:r>
            <a:br>
              <a:rPr lang="it-IT"/>
            </a:br>
            <a:r>
              <a:rPr lang="it-IT"/>
              <a:t>dello schema</a:t>
            </a:r>
          </a:p>
        </p:txBody>
      </p:sp>
    </p:spTree>
    <p:extLst>
      <p:ext uri="{BB962C8B-B14F-4D97-AF65-F5344CB8AC3E}">
        <p14:creationId xmlns:p14="http://schemas.microsoft.com/office/powerpoint/2010/main" val="1378450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94C82428-55DE-4FD0-9741-C26246591E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29074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94C82428-55DE-4FD0-9741-C26246591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olo 1">
            <a:extLst>
              <a:ext uri="{FF2B5EF4-FFF2-40B4-BE49-F238E27FC236}">
                <a16:creationId xmlns:a16="http://schemas.microsoft.com/office/drawing/2014/main" id="{C2BA107F-013F-4A8B-A41A-1FAC206EA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0"/>
            <a:ext cx="11352212" cy="9144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" name="Segnaposto contenuto 9">
            <a:extLst>
              <a:ext uri="{FF2B5EF4-FFF2-40B4-BE49-F238E27FC236}">
                <a16:creationId xmlns:a16="http://schemas.microsoft.com/office/drawing/2014/main" id="{E06E4AC1-D9FD-47D4-4E92-F072BC43848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07988" y="1249363"/>
            <a:ext cx="11233679" cy="2276475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Arial" panose="020B0604020202020204" pitchFamily="34" charset="0"/>
              <a:buChar char="•"/>
              <a:defRPr sz="20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715963" indent="-358775">
              <a:buClr>
                <a:srgbClr val="F47B20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 err="1"/>
              <a:t>rgdgd</a:t>
            </a:r>
            <a:endParaRPr lang="it-IT"/>
          </a:p>
          <a:p>
            <a:pPr lvl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268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8D20052D-5EC5-4D94-A17B-D3D52721CF36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egnaposto contenuto 7">
            <a:extLst>
              <a:ext uri="{FF2B5EF4-FFF2-40B4-BE49-F238E27FC236}">
                <a16:creationId xmlns:a16="http://schemas.microsoft.com/office/drawing/2014/main" id="{D1D36025-B3C0-4863-8973-E9119F5173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0"/>
            <a:ext cx="11112499" cy="91832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</a:t>
            </a:r>
            <a:r>
              <a:rPr lang="it-IT" err="1"/>
              <a:t>modifi</a:t>
            </a:r>
            <a:endParaRPr lang="it-IT"/>
          </a:p>
          <a:p>
            <a:pPr lvl="0"/>
            <a:r>
              <a:rPr lang="it-IT"/>
              <a:t>care&lt;</a:t>
            </a:r>
          </a:p>
        </p:txBody>
      </p:sp>
      <p:sp>
        <p:nvSpPr>
          <p:cNvPr id="6" name="Segnaposto contenuto 9">
            <a:extLst>
              <a:ext uri="{FF2B5EF4-FFF2-40B4-BE49-F238E27FC236}">
                <a16:creationId xmlns:a16="http://schemas.microsoft.com/office/drawing/2014/main" id="{2A0CADAB-D5C2-4C80-808F-9FA0359471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07988" y="1249363"/>
            <a:ext cx="11233679" cy="2276475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Arial" panose="020B0604020202020204" pitchFamily="34" charset="0"/>
              <a:buChar char="•"/>
              <a:defRPr sz="20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715963" indent="-358775">
              <a:buClr>
                <a:srgbClr val="F47B20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 err="1"/>
              <a:t>rgdgd</a:t>
            </a:r>
            <a:endParaRPr lang="it-IT"/>
          </a:p>
          <a:p>
            <a:pPr lvl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91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332656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47B20"/>
                </a:solidFill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661C8D-D16C-46A9-B5DB-8945555FB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1182688"/>
            <a:ext cx="11350625" cy="4273550"/>
          </a:xfrm>
        </p:spPr>
        <p:txBody>
          <a:bodyPr/>
          <a:lstStyle>
            <a:lvl1pPr>
              <a:defRPr>
                <a:solidFill>
                  <a:srgbClr val="001E60"/>
                </a:solidFill>
              </a:defRPr>
            </a:lvl1pPr>
            <a:lvl2pPr>
              <a:defRPr>
                <a:solidFill>
                  <a:srgbClr val="001E60"/>
                </a:solidFill>
              </a:defRPr>
            </a:lvl2pPr>
            <a:lvl3pPr>
              <a:defRPr>
                <a:solidFill>
                  <a:srgbClr val="001E60"/>
                </a:solidFill>
              </a:defRPr>
            </a:lvl3pPr>
            <a:lvl4pPr>
              <a:defRPr>
                <a:solidFill>
                  <a:srgbClr val="001E60"/>
                </a:solidFill>
              </a:defRPr>
            </a:lvl4pPr>
            <a:lvl5pPr>
              <a:defRPr>
                <a:solidFill>
                  <a:srgbClr val="001E6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72772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8C28C1-455E-4BEB-AA3B-64852673EE1D}"/>
              </a:ext>
            </a:extLst>
          </p:cNvPr>
          <p:cNvSpPr txBox="1"/>
          <p:nvPr userDrawn="1"/>
        </p:nvSpPr>
        <p:spPr>
          <a:xfrm>
            <a:off x="7108371" y="6436914"/>
            <a:ext cx="3922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Non c’è vento a favore per chi non conosce il porto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2023 Tutti i diritti riservati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F52FC51-0662-4EDC-B14C-1634434B37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8" y="1968500"/>
            <a:ext cx="7295114" cy="108281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None/>
              <a:defRPr sz="36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>
              <a:defRPr>
                <a:solidFill>
                  <a:srgbClr val="F47B20"/>
                </a:solidFill>
              </a:defRPr>
            </a:lvl2pPr>
            <a:lvl3pPr>
              <a:defRPr>
                <a:solidFill>
                  <a:srgbClr val="F47B20"/>
                </a:solidFill>
              </a:defRPr>
            </a:lvl3pPr>
            <a:lvl4pPr>
              <a:defRPr>
                <a:solidFill>
                  <a:srgbClr val="F47B20"/>
                </a:solidFill>
              </a:defRPr>
            </a:lvl4pPr>
            <a:lvl5pPr>
              <a:defRPr>
                <a:solidFill>
                  <a:srgbClr val="F47B2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6EB0F33-CCF1-46FD-B414-D857213FC7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738" y="3279775"/>
            <a:ext cx="7295114" cy="715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1pPr>
            <a:lvl2pPr marL="4572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2pPr>
            <a:lvl3pPr marL="9144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3pPr>
            <a:lvl4pPr marL="13716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4pPr>
            <a:lvl5pPr marL="182880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rgbClr val="001E60"/>
                </a:solidFill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3" name="Picture 2" descr="A logo for a hotel&#10;&#10;Description automatically generated">
            <a:extLst>
              <a:ext uri="{FF2B5EF4-FFF2-40B4-BE49-F238E27FC236}">
                <a16:creationId xmlns:a16="http://schemas.microsoft.com/office/drawing/2014/main" id="{533B0AC8-C4E0-6EC8-9995-132E0F6F6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42397" r="9728" b="32135"/>
          <a:stretch/>
        </p:blipFill>
        <p:spPr>
          <a:xfrm>
            <a:off x="487423" y="389697"/>
            <a:ext cx="2466212" cy="4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01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4"/>
          <p:cNvSpPr>
            <a:spLocks noGrp="1"/>
          </p:cNvSpPr>
          <p:nvPr>
            <p:ph type="title"/>
          </p:nvPr>
        </p:nvSpPr>
        <p:spPr>
          <a:xfrm>
            <a:off x="407988" y="1"/>
            <a:ext cx="11376024" cy="918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6460" y="1063487"/>
            <a:ext cx="11384124" cy="4927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Arial" panose="020B0604020202020204" pitchFamily="34" charset="0"/>
              <a:buChar char="•"/>
              <a:defRPr sz="1800">
                <a:solidFill>
                  <a:srgbClr val="001E60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  <a:lvl2pPr marL="625475" indent="-280988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  <a:latin typeface="+mn-lt"/>
                <a:ea typeface="Source Sans Pro SemiBold" panose="020B0603030403020204" pitchFamily="34" charset="0"/>
              </a:defRPr>
            </a:lvl2pPr>
            <a:lvl3pPr marL="984250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80000"/>
              <a:buFont typeface="Source Sans Pro" panose="020B0503030403020204" pitchFamily="34" charset="0"/>
              <a:buChar char="―"/>
              <a:defRPr sz="1800">
                <a:solidFill>
                  <a:srgbClr val="001E60"/>
                </a:solidFill>
                <a:latin typeface="+mn-lt"/>
                <a:ea typeface="Source Sans Pro SemiBold" panose="020B0603030403020204" pitchFamily="34" charset="0"/>
              </a:defRPr>
            </a:lvl3pPr>
            <a:lvl4pPr marL="1874838" indent="-3492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6165D"/>
              </a:buClr>
              <a:buSzPct val="105000"/>
              <a:buFont typeface="Arial" panose="020B0604020202020204" pitchFamily="34" charset="0"/>
              <a:buChar char="•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4pPr>
            <a:lvl5pPr marL="254317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5pPr>
            <a:lvl6pPr marL="3094970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6pPr>
            <a:lvl7pPr marL="3657691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7pPr>
            <a:lvl8pPr marL="4220413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8pPr>
            <a:lvl9pPr marL="4783135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3702798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8886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43C7B1A-5D74-4852-8F13-DA3E8B337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694" y="6311555"/>
            <a:ext cx="8488362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52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12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488497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Nu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>
            <a:spLocks noGrp="1"/>
          </p:cNvSpPr>
          <p:nvPr>
            <p:ph type="title"/>
          </p:nvPr>
        </p:nvSpPr>
        <p:spPr>
          <a:xfrm>
            <a:off x="423986" y="692696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23986" y="1268413"/>
            <a:ext cx="11344031" cy="4903787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lang="it-IT" sz="1800" dirty="0" smtClean="0">
                <a:solidFill>
                  <a:srgbClr val="003A80"/>
                </a:solidFill>
              </a:defRPr>
            </a:lvl1pPr>
            <a:lvl2pPr>
              <a:defRPr lang="it-IT" sz="1800" dirty="0" smtClean="0">
                <a:solidFill>
                  <a:srgbClr val="003A80"/>
                </a:solidFill>
              </a:defRPr>
            </a:lvl2pPr>
            <a:lvl3pPr>
              <a:defRPr lang="it-IT" sz="1800" dirty="0" smtClean="0">
                <a:solidFill>
                  <a:srgbClr val="003A80"/>
                </a:solidFill>
              </a:defRPr>
            </a:lvl3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17630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11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1106374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5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2222003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9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3949191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230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2" y="6259579"/>
            <a:ext cx="1573914" cy="361820"/>
          </a:xfrm>
          <a:prstGeom prst="rect">
            <a:avLst/>
          </a:prstGeom>
        </p:spPr>
      </p:pic>
      <p:sp>
        <p:nvSpPr>
          <p:cNvPr id="17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1" i="0" baseline="0" smtClean="0">
                <a:solidFill>
                  <a:srgbClr val="F47B20"/>
                </a:solidFill>
                <a:latin typeface="Red Hat Display"/>
              </a:rPr>
              <a:pPr algn="ctr" eaLnBrk="1" hangingPunct="1"/>
              <a:t>‹N›</a:t>
            </a:fld>
            <a:endParaRPr lang="it-IT" sz="1000" b="1" i="0" baseline="0">
              <a:solidFill>
                <a:srgbClr val="F47B20"/>
              </a:solidFill>
              <a:latin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710765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2" y="6259579"/>
            <a:ext cx="1573914" cy="361820"/>
          </a:xfrm>
          <a:prstGeom prst="rect">
            <a:avLst/>
          </a:prstGeom>
        </p:spPr>
      </p:pic>
      <p:sp>
        <p:nvSpPr>
          <p:cNvPr id="12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1" i="0" baseline="0" smtClean="0">
                <a:solidFill>
                  <a:srgbClr val="F47B20"/>
                </a:solidFill>
                <a:latin typeface="Red Hat Display"/>
              </a:rPr>
              <a:pPr algn="ctr" eaLnBrk="1" hangingPunct="1"/>
              <a:t>‹N›</a:t>
            </a:fld>
            <a:endParaRPr lang="it-IT" sz="1000" b="1" i="0" baseline="0">
              <a:solidFill>
                <a:srgbClr val="F47B20"/>
              </a:solidFill>
              <a:latin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42728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172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997CE74-FC52-42EC-BC36-AA81E2E212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225" y="1083365"/>
            <a:ext cx="11384495" cy="4780723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Wingdings" panose="05000000000000000000" pitchFamily="2" charset="2"/>
              <a:buChar char="§"/>
              <a:defRPr sz="1800">
                <a:solidFill>
                  <a:srgbClr val="001E60"/>
                </a:solidFill>
              </a:defRPr>
            </a:lvl1pPr>
            <a:lvl2pPr marL="715963" indent="-358775">
              <a:buClr>
                <a:srgbClr val="F47B20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001E60"/>
                </a:solidFill>
              </a:defRPr>
            </a:lvl2pPr>
            <a:lvl3pPr marL="1073150" indent="-357188">
              <a:buClr>
                <a:srgbClr val="F47B20"/>
              </a:buClr>
              <a:defRPr sz="1800">
                <a:solidFill>
                  <a:srgbClr val="001E60"/>
                </a:solidFill>
              </a:defRPr>
            </a:lvl3pPr>
            <a:lvl4pPr marL="1431925" indent="-358775">
              <a:buClr>
                <a:srgbClr val="F47B2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4pPr>
            <a:lvl5pPr marL="1789113" indent="-357188">
              <a:buClr>
                <a:srgbClr val="F47B20"/>
              </a:buClr>
              <a:defRPr sz="1800">
                <a:solidFill>
                  <a:srgbClr val="001E6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2" y="6259579"/>
            <a:ext cx="1573914" cy="361820"/>
          </a:xfrm>
          <a:prstGeom prst="rect">
            <a:avLst/>
          </a:prstGeom>
        </p:spPr>
      </p:pic>
      <p:sp>
        <p:nvSpPr>
          <p:cNvPr id="8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1" i="0" baseline="0" smtClean="0">
                <a:solidFill>
                  <a:srgbClr val="F47B20"/>
                </a:solidFill>
                <a:latin typeface="Red Hat Display"/>
              </a:rPr>
              <a:pPr algn="ctr" eaLnBrk="1" hangingPunct="1"/>
              <a:t>‹N›</a:t>
            </a:fld>
            <a:endParaRPr lang="it-IT" sz="1000" b="1" i="0" baseline="0">
              <a:solidFill>
                <a:srgbClr val="F47B20"/>
              </a:solidFill>
              <a:latin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781760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2023 Tutti i diritti riservati.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19B2E5F-B3AB-4C64-9217-650FE577E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1" y="456097"/>
            <a:ext cx="1801372" cy="36576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25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4"/>
          <p:cNvSpPr>
            <a:spLocks noGrp="1"/>
          </p:cNvSpPr>
          <p:nvPr>
            <p:ph type="title"/>
          </p:nvPr>
        </p:nvSpPr>
        <p:spPr>
          <a:xfrm>
            <a:off x="423986" y="0"/>
            <a:ext cx="11344031" cy="89857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423986" y="1060100"/>
            <a:ext cx="11344031" cy="4903787"/>
          </a:xfrm>
          <a:prstGeom prst="rect">
            <a:avLst/>
          </a:prstGeom>
        </p:spPr>
        <p:txBody>
          <a:bodyPr>
            <a:noAutofit/>
          </a:bodyPr>
          <a:lstStyle>
            <a:lvl1pPr marL="268288" indent="-268288">
              <a:spcBef>
                <a:spcPts val="738"/>
              </a:spcBef>
              <a:spcAft>
                <a:spcPts val="738"/>
              </a:spcAft>
              <a:buFont typeface="Arial" panose="020B0604020202020204" pitchFamily="34" charset="0"/>
              <a:buChar char="•"/>
              <a:defRPr sz="2000">
                <a:solidFill>
                  <a:srgbClr val="001E60"/>
                </a:solidFill>
              </a:defRPr>
            </a:lvl1pPr>
            <a:lvl2pPr marL="625475" indent="-268288">
              <a:spcBef>
                <a:spcPts val="738"/>
              </a:spcBef>
              <a:spcAft>
                <a:spcPts val="738"/>
              </a:spcAft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1E60"/>
                </a:solidFill>
              </a:defRPr>
            </a:lvl2pPr>
            <a:lvl3pPr marL="1215323" indent="-332162">
              <a:spcBef>
                <a:spcPts val="738"/>
              </a:spcBef>
              <a:spcAft>
                <a:spcPts val="738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000">
                <a:solidFill>
                  <a:srgbClr val="001E60"/>
                </a:solidFill>
              </a:defRPr>
            </a:lvl3pPr>
            <a:lvl4pPr marL="1322788" indent="-437672">
              <a:buClr>
                <a:srgbClr val="F47B20"/>
              </a:buClr>
              <a:defRPr sz="2954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431160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9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159200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8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1" i="0" baseline="0" smtClean="0">
                <a:solidFill>
                  <a:srgbClr val="F47B20"/>
                </a:solidFill>
                <a:latin typeface="Red Hat Display"/>
              </a:rPr>
              <a:pPr algn="ctr" eaLnBrk="1" hangingPunct="1"/>
              <a:t>‹N›</a:t>
            </a:fld>
            <a:endParaRPr lang="it-IT" sz="1000" b="1" i="0" baseline="0">
              <a:solidFill>
                <a:srgbClr val="F47B20"/>
              </a:solidFill>
              <a:latin typeface="Red Hat Display"/>
            </a:endParaRPr>
          </a:p>
        </p:txBody>
      </p:sp>
      <p:sp>
        <p:nvSpPr>
          <p:cNvPr id="5" name="Segnaposto contenuto 7">
            <a:extLst>
              <a:ext uri="{FF2B5EF4-FFF2-40B4-BE49-F238E27FC236}">
                <a16:creationId xmlns:a16="http://schemas.microsoft.com/office/drawing/2014/main" id="{3377D10D-93E5-45B0-8DBA-80C668F04C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016" y="0"/>
            <a:ext cx="11112499" cy="908385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 </a:t>
            </a:r>
          </a:p>
        </p:txBody>
      </p:sp>
      <p:sp>
        <p:nvSpPr>
          <p:cNvPr id="9" name="Segnaposto contenuto 9">
            <a:extLst>
              <a:ext uri="{FF2B5EF4-FFF2-40B4-BE49-F238E27FC236}">
                <a16:creationId xmlns:a16="http://schemas.microsoft.com/office/drawing/2014/main" id="{395E5B0F-0648-4FB1-AE41-BD86C33C1DB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97016" y="1249363"/>
            <a:ext cx="11244651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57188" indent="-357188">
              <a:buClr>
                <a:srgbClr val="F47B20"/>
              </a:buClr>
              <a:defRPr sz="16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15963" indent="-358775">
              <a:buClr>
                <a:srgbClr val="F47B20"/>
              </a:buClr>
              <a:buSzPct val="80000"/>
              <a:buFont typeface="Courier New" panose="02070309020205020404" pitchFamily="49" charset="0"/>
              <a:buChar char="o"/>
              <a:defRPr sz="16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buNone/>
              <a:defRPr sz="16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6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D201824-9976-4559-91F6-AA7AF91251FE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726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Nu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>
            <a:spLocks noGrp="1"/>
          </p:cNvSpPr>
          <p:nvPr>
            <p:ph type="title"/>
          </p:nvPr>
        </p:nvSpPr>
        <p:spPr>
          <a:xfrm>
            <a:off x="423986" y="692696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23986" y="1268414"/>
            <a:ext cx="11344031" cy="4903787"/>
          </a:xfrm>
          <a:prstGeom prst="rect">
            <a:avLst/>
          </a:prstGeom>
        </p:spPr>
        <p:txBody>
          <a:bodyPr/>
          <a:lstStyle>
            <a:lvl1pPr marL="446088" indent="-446088">
              <a:buFont typeface="+mj-lt"/>
              <a:buAutoNum type="arabicPeriod"/>
              <a:defRPr sz="2400">
                <a:solidFill>
                  <a:srgbClr val="003A80"/>
                </a:solidFill>
              </a:defRPr>
            </a:lvl1pPr>
            <a:lvl2pPr marL="719138" indent="-259200"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</a:defRPr>
            </a:lvl2pPr>
            <a:lvl3pPr marL="987425" indent="-269875"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</a:defRPr>
            </a:lvl3pPr>
            <a:lvl4pPr marL="1074738" indent="-355600">
              <a:buClr>
                <a:srgbClr val="F47B20"/>
              </a:buClr>
              <a:defRPr sz="2400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798497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Nu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>
            <a:spLocks noGrp="1"/>
          </p:cNvSpPr>
          <p:nvPr>
            <p:ph type="title" hasCustomPrompt="1"/>
          </p:nvPr>
        </p:nvSpPr>
        <p:spPr>
          <a:xfrm>
            <a:off x="423986" y="0"/>
            <a:ext cx="11344031" cy="91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it-IT"/>
              <a:t>Fare clic per modificare lo stile d</a:t>
            </a:r>
            <a:br>
              <a:rPr lang="it-IT"/>
            </a:br>
            <a:r>
              <a:rPr lang="it-IT" err="1"/>
              <a:t>el</a:t>
            </a:r>
            <a:r>
              <a:rPr lang="it-IT"/>
              <a:t> titolo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423986" y="1268415"/>
            <a:ext cx="11344031" cy="4655308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>
              <a:buFont typeface="Arial" panose="020B0604020202020204" pitchFamily="34" charset="0"/>
              <a:buChar char="•"/>
              <a:defRPr sz="20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715963" indent="-358775">
              <a:buSzPct val="70000"/>
              <a:buFont typeface="Courier New" panose="02070309020205020404" pitchFamily="49" charset="0"/>
              <a:buChar char="o"/>
              <a:defRPr sz="20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87425" indent="-269875"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1E60"/>
                </a:solidFill>
              </a:defRPr>
            </a:lvl3pPr>
            <a:lvl4pPr marL="1074738" indent="-355600">
              <a:buClr>
                <a:srgbClr val="F47B20"/>
              </a:buClr>
              <a:defRPr sz="2400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 err="1"/>
              <a:t>htehdfdh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17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9A90A0-1423-F087-E711-620F270F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0"/>
            <a:ext cx="11352212" cy="90297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71163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ertin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8C28C1-455E-4BEB-AA3B-64852673EE1D}"/>
              </a:ext>
            </a:extLst>
          </p:cNvPr>
          <p:cNvSpPr txBox="1"/>
          <p:nvPr userDrawn="1"/>
        </p:nvSpPr>
        <p:spPr>
          <a:xfrm>
            <a:off x="7108371" y="6436914"/>
            <a:ext cx="3922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If a man does not know to which port he is steering, no wind is favorable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2021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All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rights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reserved</a:t>
            </a:r>
            <a:endParaRPr kumimoji="0" lang="it-IT" sz="7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19B2E5F-B3AB-4C64-9217-650FE577E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1" y="456097"/>
            <a:ext cx="1801372" cy="36576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CEF3B03C-6510-404E-BDE2-6393740705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7" y="2266744"/>
            <a:ext cx="741438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F47B20"/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  <a:endParaRPr lang="en-US"/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B16F692B-F308-4E63-9155-3A7A6C7D5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737" y="3721293"/>
            <a:ext cx="741438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E60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2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ertina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8C28C1-455E-4BEB-AA3B-64852673EE1D}"/>
              </a:ext>
            </a:extLst>
          </p:cNvPr>
          <p:cNvSpPr txBox="1"/>
          <p:nvPr userDrawn="1"/>
        </p:nvSpPr>
        <p:spPr>
          <a:xfrm>
            <a:off x="7108371" y="6436914"/>
            <a:ext cx="3922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Non c’è vento a favore per chi non conosce il porto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2021 Tutti i diritti riservati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19B2E5F-B3AB-4C64-9217-650FE577E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1" y="456097"/>
            <a:ext cx="1801372" cy="36576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CBE222-E164-42F3-9FB3-4F7E2BCD3C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7" y="2266744"/>
            <a:ext cx="741438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F47B20"/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  <a:endParaRPr lang="en-US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E4C8B86-7057-4948-B090-590AA5D5F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737" y="3721293"/>
            <a:ext cx="741438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E60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1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6190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997CE74-FC52-42EC-BC36-AA81E2E212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225" y="1083365"/>
            <a:ext cx="11384495" cy="4780723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Wingdings" panose="05000000000000000000" pitchFamily="2" charset="2"/>
              <a:buChar char="§"/>
              <a:defRPr sz="1800">
                <a:solidFill>
                  <a:srgbClr val="001E60"/>
                </a:solidFill>
              </a:defRPr>
            </a:lvl1pPr>
            <a:lvl2pPr marL="715963" indent="-358775">
              <a:buClr>
                <a:srgbClr val="F47B20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001E60"/>
                </a:solidFill>
              </a:defRPr>
            </a:lvl2pPr>
            <a:lvl3pPr marL="1073150" indent="-357188">
              <a:buClr>
                <a:srgbClr val="F47B20"/>
              </a:buClr>
              <a:defRPr sz="1800">
                <a:solidFill>
                  <a:srgbClr val="001E60"/>
                </a:solidFill>
              </a:defRPr>
            </a:lvl3pPr>
            <a:lvl4pPr marL="1431925" indent="-358775">
              <a:buClr>
                <a:srgbClr val="F47B2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4pPr>
            <a:lvl5pPr marL="1789113" indent="-357188">
              <a:buClr>
                <a:srgbClr val="F47B20"/>
              </a:buClr>
              <a:defRPr sz="1800">
                <a:solidFill>
                  <a:srgbClr val="001E6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79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172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43C7B1A-5D74-4852-8F13-DA3E8B337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694" y="6311555"/>
            <a:ext cx="8488362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25C0D9-8EE5-4942-818C-789CA58F97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2693" y="1172817"/>
            <a:ext cx="11384495" cy="4830418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F47B20"/>
              </a:buClr>
              <a:buFont typeface="Wingdings" panose="05000000000000000000" pitchFamily="2" charset="2"/>
              <a:buChar char="§"/>
              <a:defRPr sz="1800">
                <a:solidFill>
                  <a:srgbClr val="001E60"/>
                </a:solidFill>
              </a:defRPr>
            </a:lvl1pPr>
            <a:lvl2pPr marL="685800" indent="-228600">
              <a:spcBef>
                <a:spcPts val="600"/>
              </a:spcBef>
              <a:buClr>
                <a:srgbClr val="F47B20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001E60"/>
                </a:solidFill>
              </a:defRPr>
            </a:lvl2pPr>
            <a:lvl3pPr marL="1143000" indent="-228600">
              <a:spcBef>
                <a:spcPts val="600"/>
              </a:spcBef>
              <a:buClr>
                <a:srgbClr val="F47B20"/>
              </a:buClr>
              <a:buFont typeface="Source Sans Pro" panose="020B0503030403020204" pitchFamily="34" charset="0"/>
              <a:buChar char="−"/>
              <a:defRPr sz="1800">
                <a:solidFill>
                  <a:srgbClr val="001E60"/>
                </a:solidFill>
              </a:defRPr>
            </a:lvl3pPr>
            <a:lvl4pPr>
              <a:defRPr>
                <a:solidFill>
                  <a:srgbClr val="001E60"/>
                </a:solidFill>
              </a:defRPr>
            </a:lvl4pPr>
            <a:lvl5pPr>
              <a:defRPr>
                <a:solidFill>
                  <a:srgbClr val="001E6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566714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odolo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adorni\Desktop\Nuovo Format\Sintesi.png">
            <a:extLst>
              <a:ext uri="{FF2B5EF4-FFF2-40B4-BE49-F238E27FC236}">
                <a16:creationId xmlns:a16="http://schemas.microsoft.com/office/drawing/2014/main" id="{2BFF7C48-3CC9-46AD-98B5-71318A99C4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68275"/>
            <a:ext cx="11601450" cy="597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23284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4" imgW="395" imgH="396" progId="TCLayout.ActiveDocument.1">
                  <p:embed/>
                </p:oleObj>
              </mc:Choice>
              <mc:Fallback>
                <p:oleObj name="Diapositiva think-cell" r:id="rId4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842201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43C7B1A-5D74-4852-8F13-DA3E8B337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694" y="6311555"/>
            <a:ext cx="8488362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25C0D9-8EE5-4942-818C-789CA58F97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2693" y="1669773"/>
            <a:ext cx="11384495" cy="4346026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buClr>
                <a:srgbClr val="F47B20"/>
              </a:buClr>
              <a:buFont typeface="Wingdings" panose="05000000000000000000" pitchFamily="2" charset="2"/>
              <a:buChar char="§"/>
              <a:defRPr sz="1800">
                <a:solidFill>
                  <a:srgbClr val="001E60"/>
                </a:solidFill>
              </a:defRPr>
            </a:lvl1pPr>
            <a:lvl2pPr marL="685800" indent="-228600">
              <a:spcBef>
                <a:spcPts val="600"/>
              </a:spcBef>
              <a:buClr>
                <a:srgbClr val="F47B20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001E60"/>
                </a:solidFill>
              </a:defRPr>
            </a:lvl2pPr>
            <a:lvl3pPr marL="1143000" indent="-228600">
              <a:spcBef>
                <a:spcPts val="600"/>
              </a:spcBef>
              <a:buClr>
                <a:srgbClr val="F47B20"/>
              </a:buClr>
              <a:buFont typeface="Source Sans Pro" panose="020B0503030403020204" pitchFamily="34" charset="0"/>
              <a:buChar char="−"/>
              <a:defRPr sz="1800">
                <a:solidFill>
                  <a:srgbClr val="001E60"/>
                </a:solidFill>
              </a:defRPr>
            </a:lvl3pPr>
            <a:lvl4pPr>
              <a:defRPr>
                <a:solidFill>
                  <a:srgbClr val="001E60"/>
                </a:solidFill>
              </a:defRPr>
            </a:lvl4pPr>
            <a:lvl5pPr>
              <a:defRPr>
                <a:solidFill>
                  <a:srgbClr val="001E6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728675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g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80F71A9-D972-4409-A7C4-6DA65A4DD8BA}"/>
              </a:ext>
            </a:extLst>
          </p:cNvPr>
          <p:cNvCxnSpPr>
            <a:cxnSpLocks/>
          </p:cNvCxnSpPr>
          <p:nvPr userDrawn="1"/>
        </p:nvCxnSpPr>
        <p:spPr>
          <a:xfrm>
            <a:off x="399888" y="4123948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olo 3">
            <a:extLst>
              <a:ext uri="{FF2B5EF4-FFF2-40B4-BE49-F238E27FC236}">
                <a16:creationId xmlns:a16="http://schemas.microsoft.com/office/drawing/2014/main" id="{A513269F-8769-4D15-BDFB-860623E8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4" y="2183986"/>
            <a:ext cx="10932268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</p:spTree>
    <p:extLst>
      <p:ext uri="{BB962C8B-B14F-4D97-AF65-F5344CB8AC3E}">
        <p14:creationId xmlns:p14="http://schemas.microsoft.com/office/powerpoint/2010/main" val="4054783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9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3604787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Obiett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715" y="692696"/>
            <a:ext cx="11327303" cy="720080"/>
          </a:xfrm>
          <a:prstGeom prst="rect">
            <a:avLst/>
          </a:prstGeom>
        </p:spPr>
        <p:txBody>
          <a:bodyPr/>
          <a:lstStyle>
            <a:lvl1pPr marL="0" marR="0" indent="0" algn="l" defTabSz="91442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it-IT" sz="2400" b="0" kern="1200" dirty="0">
                <a:solidFill>
                  <a:srgbClr val="EA651D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9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1409183" y="2141538"/>
            <a:ext cx="10191903" cy="266399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 baseline="0">
                <a:solidFill>
                  <a:srgbClr val="003A80"/>
                </a:solidFill>
              </a:defRPr>
            </a:lvl1pPr>
            <a:lvl2pPr>
              <a:buFont typeface="Arial" pitchFamily="34" charset="0"/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0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211E681-3508-4F75-98BD-DD3D4D660003}"/>
              </a:ext>
            </a:extLst>
          </p:cNvPr>
          <p:cNvSpPr txBox="1"/>
          <p:nvPr userDrawn="1"/>
        </p:nvSpPr>
        <p:spPr>
          <a:xfrm>
            <a:off x="342865" y="231031"/>
            <a:ext cx="856895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30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Progetto 11,7: questo il rapporto tra investimenti strategici stanziati e opere in costruzione. Ne siamo consapevoli?</a:t>
            </a:r>
          </a:p>
          <a:p>
            <a:endParaRPr lang="it-IT" sz="13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29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2830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4" y="206099"/>
            <a:ext cx="10932268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</p:spTree>
    <p:extLst>
      <p:ext uri="{BB962C8B-B14F-4D97-AF65-F5344CB8AC3E}">
        <p14:creationId xmlns:p14="http://schemas.microsoft.com/office/powerpoint/2010/main" val="101184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Nu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>
            <a:spLocks noGrp="1"/>
          </p:cNvSpPr>
          <p:nvPr>
            <p:ph type="title"/>
          </p:nvPr>
        </p:nvSpPr>
        <p:spPr>
          <a:xfrm>
            <a:off x="423986" y="692696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23986" y="1268414"/>
            <a:ext cx="11344031" cy="4903787"/>
          </a:xfrm>
          <a:prstGeom prst="rect">
            <a:avLst/>
          </a:prstGeom>
        </p:spPr>
        <p:txBody>
          <a:bodyPr/>
          <a:lstStyle>
            <a:lvl1pPr>
              <a:defRPr lang="it-IT" sz="2000" dirty="0" smtClean="0">
                <a:solidFill>
                  <a:srgbClr val="003A80"/>
                </a:solidFill>
              </a:defRPr>
            </a:lvl1pPr>
            <a:lvl2pPr>
              <a:defRPr lang="it-IT" sz="2000" dirty="0" smtClean="0">
                <a:solidFill>
                  <a:srgbClr val="003A80"/>
                </a:solidFill>
              </a:defRPr>
            </a:lvl2pPr>
            <a:lvl3pPr>
              <a:defRPr lang="it-IT" sz="2000" dirty="0" smtClean="0">
                <a:solidFill>
                  <a:srgbClr val="003A80"/>
                </a:solidFill>
              </a:defRPr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3288786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8886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43C7B1A-5D74-4852-8F13-DA3E8B337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694" y="6311555"/>
            <a:ext cx="8488362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3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C043FC5-1D92-439C-82E2-5AFB658455C5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egnaposto contenuto 7">
            <a:extLst>
              <a:ext uri="{FF2B5EF4-FFF2-40B4-BE49-F238E27FC236}">
                <a16:creationId xmlns:a16="http://schemas.microsoft.com/office/drawing/2014/main" id="{53AD5E7C-5CF4-42E0-9BA3-7D60D45114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0"/>
            <a:ext cx="11112499" cy="91832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</a:t>
            </a:r>
            <a:r>
              <a:rPr lang="it-IT" err="1"/>
              <a:t>modifi</a:t>
            </a:r>
            <a:endParaRPr lang="it-IT"/>
          </a:p>
          <a:p>
            <a:pPr lvl="0"/>
            <a:r>
              <a:rPr lang="it-IT"/>
              <a:t>care&lt;</a:t>
            </a:r>
          </a:p>
        </p:txBody>
      </p:sp>
      <p:sp>
        <p:nvSpPr>
          <p:cNvPr id="8" name="Segnaposto contenuto 9">
            <a:extLst>
              <a:ext uri="{FF2B5EF4-FFF2-40B4-BE49-F238E27FC236}">
                <a16:creationId xmlns:a16="http://schemas.microsoft.com/office/drawing/2014/main" id="{CA0398FB-402D-4AE0-979F-AC52E3920F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07988" y="1249363"/>
            <a:ext cx="11233679" cy="2276475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Arial" panose="020B0604020202020204" pitchFamily="34" charset="0"/>
              <a:buChar char="•"/>
              <a:defRPr sz="20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715963" indent="-358775">
              <a:buClr>
                <a:srgbClr val="F47B20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 err="1"/>
              <a:t>rgdgd</a:t>
            </a:r>
            <a:endParaRPr lang="it-IT"/>
          </a:p>
          <a:p>
            <a:pPr lvl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561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+TESTO MEDIO LUN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1825A3-58F0-4043-960D-4FC358C1F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524" y="986472"/>
            <a:ext cx="11505675" cy="691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66F"/>
                </a:solidFill>
                <a:latin typeface="Tamigos" pitchFamily="50" charset="0"/>
              </a:defRPr>
            </a:lvl1pPr>
          </a:lstStyle>
          <a:p>
            <a:r>
              <a:rPr lang="it-IT"/>
              <a:t>FARE CLIC PER MODIFICARE 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3D99E8-AAB7-7045-A551-C15D51226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85" y="1828799"/>
            <a:ext cx="11429713" cy="423263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300" b="0" i="0">
                <a:solidFill>
                  <a:srgbClr val="00466F"/>
                </a:solidFill>
                <a:latin typeface="Futura PT Light" panose="020B0402020204020303" pitchFamily="34" charset="77"/>
              </a:defRPr>
            </a:lvl1pPr>
            <a:lvl2pPr>
              <a:lnSpc>
                <a:spcPct val="100000"/>
              </a:lnSpc>
              <a:defRPr sz="1300" b="0" i="0">
                <a:solidFill>
                  <a:srgbClr val="00466F"/>
                </a:solidFill>
                <a:latin typeface="Futura PT Light" panose="020B0402020204020303" pitchFamily="34" charset="77"/>
              </a:defRPr>
            </a:lvl2pPr>
            <a:lvl3pPr>
              <a:lnSpc>
                <a:spcPct val="100000"/>
              </a:lnSpc>
              <a:defRPr sz="1300" b="0" i="0">
                <a:solidFill>
                  <a:srgbClr val="00466F"/>
                </a:solidFill>
                <a:latin typeface="Futura PT Light" panose="020B0402020204020303" pitchFamily="34" charset="77"/>
              </a:defRPr>
            </a:lvl3pPr>
            <a:lvl4pPr>
              <a:lnSpc>
                <a:spcPct val="100000"/>
              </a:lnSpc>
              <a:defRPr sz="1300" b="0" i="0">
                <a:solidFill>
                  <a:srgbClr val="00466F"/>
                </a:solidFill>
                <a:latin typeface="Futura PT Light" panose="020B0402020204020303" pitchFamily="34" charset="77"/>
              </a:defRPr>
            </a:lvl4pPr>
            <a:lvl5pPr>
              <a:lnSpc>
                <a:spcPct val="100000"/>
              </a:lnSpc>
              <a:defRPr sz="1300" b="0" i="0">
                <a:solidFill>
                  <a:srgbClr val="00466F"/>
                </a:solidFill>
                <a:latin typeface="Futura PT Light" panose="020B0402020204020303" pitchFamily="34" charset="77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4499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odologia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dorni\Desktop\Nuovo Format\Sintesi.png">
            <a:extLst>
              <a:ext uri="{FF2B5EF4-FFF2-40B4-BE49-F238E27FC236}">
                <a16:creationId xmlns:a16="http://schemas.microsoft.com/office/drawing/2014/main" id="{097C489D-B365-4A63-B8F6-B4DF74BAE6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68275"/>
            <a:ext cx="1160145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 hasCustomPrompt="1"/>
          </p:nvPr>
        </p:nvSpPr>
        <p:spPr>
          <a:xfrm>
            <a:off x="496956" y="802445"/>
            <a:ext cx="11280913" cy="5531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pPr lvl="0"/>
            <a:r>
              <a:rPr lang="it-IT" noProof="0"/>
              <a:t>Fare clic per modificare lo stile del titolo del</a:t>
            </a:r>
            <a:br>
              <a:rPr lang="it-IT" noProof="0"/>
            </a:br>
            <a:r>
              <a:rPr lang="it-IT" noProof="0"/>
              <a:t>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988AC40-4484-4146-921E-6807A86208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6956" y="1645811"/>
            <a:ext cx="11290764" cy="4218277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Wingdings" panose="05000000000000000000" pitchFamily="2" charset="2"/>
              <a:buChar char="§"/>
              <a:defRPr sz="1800">
                <a:solidFill>
                  <a:srgbClr val="001E60"/>
                </a:solidFill>
              </a:defRPr>
            </a:lvl1pPr>
            <a:lvl2pPr marL="715963" indent="-358775">
              <a:buClr>
                <a:srgbClr val="F47B20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001E60"/>
                </a:solidFill>
              </a:defRPr>
            </a:lvl2pPr>
            <a:lvl3pPr marL="1073150" indent="-357188">
              <a:buClr>
                <a:srgbClr val="F47B20"/>
              </a:buClr>
              <a:defRPr sz="1800">
                <a:solidFill>
                  <a:srgbClr val="001E60"/>
                </a:solidFill>
              </a:defRPr>
            </a:lvl3pPr>
            <a:lvl4pPr marL="1431925" indent="-358775">
              <a:buClr>
                <a:srgbClr val="F47B2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4pPr>
            <a:lvl5pPr marL="1789113" indent="-357188">
              <a:buClr>
                <a:srgbClr val="F47B20"/>
              </a:buClr>
              <a:defRPr sz="1800">
                <a:solidFill>
                  <a:srgbClr val="001E60"/>
                </a:solidFill>
              </a:defRPr>
            </a:lvl5pPr>
          </a:lstStyle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516356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4"/>
          <p:cNvSpPr>
            <a:spLocks noGrp="1"/>
          </p:cNvSpPr>
          <p:nvPr>
            <p:ph type="title"/>
          </p:nvPr>
        </p:nvSpPr>
        <p:spPr>
          <a:xfrm>
            <a:off x="423986" y="692696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23986" y="1477542"/>
            <a:ext cx="11344031" cy="4903787"/>
          </a:xfrm>
          <a:prstGeom prst="rect">
            <a:avLst/>
          </a:prstGeom>
        </p:spPr>
        <p:txBody>
          <a:bodyPr/>
          <a:lstStyle>
            <a:lvl1pPr marL="363538" indent="-363538">
              <a:spcBef>
                <a:spcPts val="738"/>
              </a:spcBef>
              <a:spcAft>
                <a:spcPts val="738"/>
              </a:spcAft>
              <a:buFont typeface="Wingdings" panose="05000000000000000000" pitchFamily="2" charset="2"/>
              <a:buChar char="§"/>
              <a:defRPr sz="2000">
                <a:solidFill>
                  <a:srgbClr val="003A80"/>
                </a:solidFill>
              </a:defRPr>
            </a:lvl1pPr>
            <a:lvl2pPr marL="714375" indent="-350838">
              <a:spcBef>
                <a:spcPts val="738"/>
              </a:spcBef>
              <a:spcAft>
                <a:spcPts val="738"/>
              </a:spcAft>
              <a:buSzPct val="70000"/>
              <a:buFont typeface="Tahoma" pitchFamily="34" charset="0"/>
              <a:buChar char="□"/>
              <a:defRPr sz="2000">
                <a:solidFill>
                  <a:srgbClr val="003A80"/>
                </a:solidFill>
              </a:defRPr>
            </a:lvl2pPr>
            <a:lvl3pPr marL="1077913" indent="-363538">
              <a:spcBef>
                <a:spcPts val="738"/>
              </a:spcBef>
              <a:spcAft>
                <a:spcPts val="738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000">
                <a:solidFill>
                  <a:srgbClr val="003A80"/>
                </a:solidFill>
              </a:defRPr>
            </a:lvl3pPr>
            <a:lvl4pPr marL="1322788" indent="-437672">
              <a:buClr>
                <a:srgbClr val="F47B20"/>
              </a:buClr>
              <a:defRPr sz="2954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9CC7C61-4228-4176-AF18-31C8E963CCA3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8567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172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997CE74-FC52-42EC-BC36-AA81E2E212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225" y="1083365"/>
            <a:ext cx="11384495" cy="4780723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Arial" panose="020B0604020202020204" pitchFamily="34" charset="0"/>
              <a:buChar char="•"/>
              <a:defRPr sz="1800">
                <a:solidFill>
                  <a:srgbClr val="001E60"/>
                </a:solidFill>
              </a:defRPr>
            </a:lvl1pPr>
            <a:lvl2pPr marL="715963" indent="-358775">
              <a:buClr>
                <a:srgbClr val="F47B2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2pPr>
            <a:lvl3pPr marL="1073150" indent="-357188">
              <a:buClr>
                <a:srgbClr val="F47B20"/>
              </a:buClr>
              <a:buFont typeface="Wingdings" panose="05000000000000000000" pitchFamily="2" charset="2"/>
              <a:buChar char="§"/>
              <a:defRPr sz="1800">
                <a:solidFill>
                  <a:srgbClr val="001E60"/>
                </a:solidFill>
              </a:defRPr>
            </a:lvl3pPr>
            <a:lvl4pPr marL="1431925" indent="-358775">
              <a:buClr>
                <a:srgbClr val="F47B20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001E60"/>
                </a:solidFill>
              </a:defRPr>
            </a:lvl4pPr>
            <a:lvl5pPr marL="1789113" indent="-357188">
              <a:buClr>
                <a:srgbClr val="F47B20"/>
              </a:buClr>
              <a:buFont typeface="Source Sans Pro" panose="020B0503030403020204" pitchFamily="34" charset="0"/>
              <a:buChar char="−"/>
              <a:defRPr sz="1800">
                <a:solidFill>
                  <a:srgbClr val="001E6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361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2024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All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rights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reserved</a:t>
            </a:r>
            <a:endParaRPr kumimoji="0" lang="it-IT" sz="7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pic>
        <p:nvPicPr>
          <p:cNvPr id="5" name="Immagine 4" descr="Immagine che contiene schermata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11BDF4EE-3B04-CE1C-5B29-FB3D12C76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t="42946" r="6191" b="32558"/>
          <a:stretch/>
        </p:blipFill>
        <p:spPr>
          <a:xfrm>
            <a:off x="240885" y="434792"/>
            <a:ext cx="3214696" cy="59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85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0"/>
            <a:ext cx="11352212" cy="90891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7B20"/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661C8D-D16C-46A9-B5DB-8945555FB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1182688"/>
            <a:ext cx="11350625" cy="4273550"/>
          </a:xfrm>
        </p:spPr>
        <p:txBody>
          <a:bodyPr>
            <a:noAutofit/>
          </a:bodyPr>
          <a:lstStyle>
            <a:lvl1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841969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6B1536E-79BE-E0EE-E3EC-415DB886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0"/>
            <a:ext cx="11352212" cy="90891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7B20"/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A60096-A643-494D-856E-CE2A1CCBA9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1182688"/>
            <a:ext cx="11350625" cy="4273550"/>
          </a:xfrm>
        </p:spPr>
        <p:txBody>
          <a:bodyPr/>
          <a:lstStyle>
            <a:lvl1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528248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03298-ED25-A39A-BA51-FE100B80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0"/>
            <a:ext cx="11352212" cy="90891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7B20"/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64F5D5BB-F594-16EF-C586-1BA6447E20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1182688"/>
            <a:ext cx="11350625" cy="4273550"/>
          </a:xfrm>
        </p:spPr>
        <p:txBody>
          <a:bodyPr/>
          <a:lstStyle>
            <a:lvl1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3844110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4B4028-AB51-AABD-2ED3-C0009381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0"/>
            <a:ext cx="11352212" cy="90891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7B20"/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4604617E-0F75-C3B7-5D85-A54779A77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1182688"/>
            <a:ext cx="11350625" cy="4273550"/>
          </a:xfrm>
        </p:spPr>
        <p:txBody>
          <a:bodyPr/>
          <a:lstStyle>
            <a:lvl1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4074638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80F71A9-D972-4409-A7C4-6DA65A4DD8BA}"/>
              </a:ext>
            </a:extLst>
          </p:cNvPr>
          <p:cNvCxnSpPr>
            <a:cxnSpLocks/>
          </p:cNvCxnSpPr>
          <p:nvPr userDrawn="1"/>
        </p:nvCxnSpPr>
        <p:spPr>
          <a:xfrm>
            <a:off x="399888" y="3565148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olo 3">
            <a:extLst>
              <a:ext uri="{FF2B5EF4-FFF2-40B4-BE49-F238E27FC236}">
                <a16:creationId xmlns:a16="http://schemas.microsoft.com/office/drawing/2014/main" id="{A513269F-8769-4D15-BDFB-860623E8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2338766"/>
            <a:ext cx="10515600" cy="7298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47B20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85934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EFD3E1-15D1-9D10-5E74-A24D7F3E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0"/>
            <a:ext cx="11352212" cy="90891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7B20"/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775BFBE5-CCD9-C72B-D0F7-572E265FF1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1182688"/>
            <a:ext cx="11350625" cy="4273550"/>
          </a:xfrm>
        </p:spPr>
        <p:txBody>
          <a:bodyPr/>
          <a:lstStyle>
            <a:lvl1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397250321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0"/>
          </p:nvPr>
        </p:nvSpPr>
        <p:spPr>
          <a:xfrm>
            <a:off x="407989" y="0"/>
            <a:ext cx="11250612" cy="9183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 </a:t>
            </a:r>
          </a:p>
        </p:txBody>
      </p:sp>
      <p:sp>
        <p:nvSpPr>
          <p:cNvPr id="9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407990" y="1249363"/>
            <a:ext cx="11233678" cy="2276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8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8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8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8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8D20052D-5EC5-4D94-A17B-D3D52721CF36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657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odologi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dorni\Desktop\Nuovo Format\Sintesi.png">
            <a:extLst>
              <a:ext uri="{FF2B5EF4-FFF2-40B4-BE49-F238E27FC236}">
                <a16:creationId xmlns:a16="http://schemas.microsoft.com/office/drawing/2014/main" id="{097C489D-B365-4A63-B8F6-B4DF74BAE6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68275"/>
            <a:ext cx="1160145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 hasCustomPrompt="1"/>
          </p:nvPr>
        </p:nvSpPr>
        <p:spPr>
          <a:xfrm>
            <a:off x="496956" y="802445"/>
            <a:ext cx="11280913" cy="5531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pPr lvl="0"/>
            <a:r>
              <a:rPr lang="it-IT" noProof="0"/>
              <a:t>Fare clic per modificare lo stile del titolo del</a:t>
            </a:r>
            <a:br>
              <a:rPr lang="it-IT" noProof="0"/>
            </a:br>
            <a:r>
              <a:rPr lang="it-IT" noProof="0"/>
              <a:t>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988AC40-4484-4146-921E-6807A86208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6956" y="1645811"/>
            <a:ext cx="11290764" cy="4218277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Wingdings" panose="05000000000000000000" pitchFamily="2" charset="2"/>
              <a:buChar char="§"/>
              <a:defRPr sz="1800">
                <a:solidFill>
                  <a:srgbClr val="001E60"/>
                </a:solidFill>
              </a:defRPr>
            </a:lvl1pPr>
            <a:lvl2pPr marL="715963" indent="-358775">
              <a:buClr>
                <a:srgbClr val="F47B20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001E60"/>
                </a:solidFill>
              </a:defRPr>
            </a:lvl2pPr>
            <a:lvl3pPr marL="1073150" indent="-357188">
              <a:buClr>
                <a:srgbClr val="F47B20"/>
              </a:buClr>
              <a:defRPr sz="1800">
                <a:solidFill>
                  <a:srgbClr val="001E60"/>
                </a:solidFill>
              </a:defRPr>
            </a:lvl3pPr>
            <a:lvl4pPr marL="1431925" indent="-358775">
              <a:buClr>
                <a:srgbClr val="F47B2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</a:defRPr>
            </a:lvl4pPr>
            <a:lvl5pPr marL="1789113" indent="-357188">
              <a:buClr>
                <a:srgbClr val="F47B20"/>
              </a:buClr>
              <a:defRPr sz="1800">
                <a:solidFill>
                  <a:srgbClr val="001E60"/>
                </a:solidFill>
              </a:defRPr>
            </a:lvl5pPr>
          </a:lstStyle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401321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8D20052D-5EC5-4D94-A17B-D3D52721CF36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egnaposto contenuto 7">
            <a:extLst>
              <a:ext uri="{FF2B5EF4-FFF2-40B4-BE49-F238E27FC236}">
                <a16:creationId xmlns:a16="http://schemas.microsoft.com/office/drawing/2014/main" id="{BCE1447B-4C3A-483E-A5E5-49237A7917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0"/>
            <a:ext cx="11112499" cy="91832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</a:t>
            </a:r>
            <a:r>
              <a:rPr lang="it-IT" err="1"/>
              <a:t>modifi</a:t>
            </a:r>
            <a:endParaRPr lang="it-IT"/>
          </a:p>
          <a:p>
            <a:pPr lvl="0"/>
            <a:r>
              <a:rPr lang="it-IT"/>
              <a:t>care&lt;</a:t>
            </a:r>
          </a:p>
        </p:txBody>
      </p:sp>
      <p:sp>
        <p:nvSpPr>
          <p:cNvPr id="6" name="Segnaposto contenuto 9">
            <a:extLst>
              <a:ext uri="{FF2B5EF4-FFF2-40B4-BE49-F238E27FC236}">
                <a16:creationId xmlns:a16="http://schemas.microsoft.com/office/drawing/2014/main" id="{8D8E499F-A27A-444E-B249-E6ED7C935C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07988" y="1249363"/>
            <a:ext cx="11233679" cy="2276475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F47B20"/>
              </a:buClr>
              <a:buFont typeface="Arial" panose="020B0604020202020204" pitchFamily="34" charset="0"/>
              <a:buChar char="•"/>
              <a:defRPr sz="20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715963" indent="-358775">
              <a:buClr>
                <a:srgbClr val="F47B20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 err="1"/>
              <a:t>rgdgd</a:t>
            </a:r>
            <a:endParaRPr lang="it-IT"/>
          </a:p>
          <a:p>
            <a:pPr lvl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9885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894" y="260648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br>
              <a:rPr lang="it-IT"/>
            </a:br>
            <a:br>
              <a:rPr lang="it-IT"/>
            </a:b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323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2022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All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rights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reserved</a:t>
            </a:r>
            <a:endParaRPr kumimoji="0" lang="it-IT" sz="7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19B2E5F-B3AB-4C64-9217-650FE577E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1" y="456097"/>
            <a:ext cx="1801372" cy="36576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073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332656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47B20"/>
                </a:solidFill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661C8D-D16C-46A9-B5DB-8945555FB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1182688"/>
            <a:ext cx="11350625" cy="4273550"/>
          </a:xfrm>
        </p:spPr>
        <p:txBody>
          <a:bodyPr/>
          <a:lstStyle>
            <a:lvl1pPr>
              <a:defRPr>
                <a:solidFill>
                  <a:srgbClr val="001E60"/>
                </a:solidFill>
              </a:defRPr>
            </a:lvl1pPr>
            <a:lvl2pPr>
              <a:defRPr>
                <a:solidFill>
                  <a:srgbClr val="001E60"/>
                </a:solidFill>
              </a:defRPr>
            </a:lvl2pPr>
            <a:lvl3pPr>
              <a:defRPr>
                <a:solidFill>
                  <a:srgbClr val="001E60"/>
                </a:solidFill>
              </a:defRPr>
            </a:lvl3pPr>
            <a:lvl4pPr>
              <a:defRPr>
                <a:solidFill>
                  <a:srgbClr val="001E60"/>
                </a:solidFill>
              </a:defRPr>
            </a:lvl4pPr>
            <a:lvl5pPr>
              <a:defRPr>
                <a:solidFill>
                  <a:srgbClr val="001E6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328858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260648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2B8A8D61-C940-42D6-A3CB-0F8A067068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1182688"/>
            <a:ext cx="11350625" cy="42735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721832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0D817E-C4FA-4351-999F-7171C217D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65125"/>
            <a:ext cx="10946432" cy="54359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A41B7510-E467-4DA5-ADE4-A633E289D8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1182688"/>
            <a:ext cx="11350625" cy="42735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475119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Obiett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335360" y="2141538"/>
            <a:ext cx="10191902" cy="2663998"/>
          </a:xfrm>
          <a:prstGeom prst="rect">
            <a:avLst/>
          </a:prstGeom>
        </p:spPr>
        <p:txBody>
          <a:bodyPr/>
          <a:lstStyle>
            <a:lvl1pPr>
              <a:spcBef>
                <a:spcPts val="738"/>
              </a:spcBef>
              <a:spcAft>
                <a:spcPts val="738"/>
              </a:spcAft>
              <a:buFontTx/>
              <a:buBlip>
                <a:blip r:embed="rId2"/>
              </a:buBlip>
              <a:defRPr sz="2000" baseline="0">
                <a:solidFill>
                  <a:srgbClr val="003A80"/>
                </a:solidFill>
              </a:defRPr>
            </a:lvl1pPr>
            <a:lvl2pPr>
              <a:buFont typeface="Arial" pitchFamily="34" charset="0"/>
              <a:buNone/>
              <a:defRPr sz="2954"/>
            </a:lvl2pPr>
            <a:lvl3pPr>
              <a:defRPr sz="2954"/>
            </a:lvl3pPr>
            <a:lvl4pPr>
              <a:defRPr sz="2954"/>
            </a:lvl4pPr>
            <a:lvl5pPr>
              <a:defRPr sz="2954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0"/>
            <a:endParaRPr lang="it-IT"/>
          </a:p>
        </p:txBody>
      </p:sp>
      <p:sp>
        <p:nvSpPr>
          <p:cNvPr id="4" name="Titolo 4"/>
          <p:cNvSpPr>
            <a:spLocks noGrp="1"/>
          </p:cNvSpPr>
          <p:nvPr>
            <p:ph type="title"/>
          </p:nvPr>
        </p:nvSpPr>
        <p:spPr>
          <a:xfrm>
            <a:off x="423986" y="692696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8774770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4"/>
          <p:cNvSpPr>
            <a:spLocks noGrp="1"/>
          </p:cNvSpPr>
          <p:nvPr>
            <p:ph type="title"/>
          </p:nvPr>
        </p:nvSpPr>
        <p:spPr>
          <a:xfrm>
            <a:off x="423986" y="692696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23986" y="1477542"/>
            <a:ext cx="11344031" cy="4903787"/>
          </a:xfrm>
          <a:prstGeom prst="rect">
            <a:avLst/>
          </a:prstGeom>
        </p:spPr>
        <p:txBody>
          <a:bodyPr/>
          <a:lstStyle>
            <a:lvl1pPr marL="549045" indent="-549045">
              <a:spcBef>
                <a:spcPts val="738"/>
              </a:spcBef>
              <a:spcAft>
                <a:spcPts val="738"/>
              </a:spcAft>
              <a:buFont typeface="+mj-lt"/>
              <a:buAutoNum type="arabicPeriod"/>
              <a:defRPr sz="2000">
                <a:solidFill>
                  <a:srgbClr val="003A80"/>
                </a:solidFill>
              </a:defRPr>
            </a:lvl1pPr>
            <a:lvl2pPr marL="885115" indent="-319023">
              <a:spcBef>
                <a:spcPts val="738"/>
              </a:spcBef>
              <a:spcAft>
                <a:spcPts val="738"/>
              </a:spcAft>
              <a:buSzPct val="70000"/>
              <a:buFont typeface="Tahoma" pitchFamily="34" charset="0"/>
              <a:buChar char="□"/>
              <a:defRPr sz="2000">
                <a:solidFill>
                  <a:srgbClr val="003A80"/>
                </a:solidFill>
              </a:defRPr>
            </a:lvl2pPr>
            <a:lvl3pPr marL="1215323" indent="-332162">
              <a:spcBef>
                <a:spcPts val="738"/>
              </a:spcBef>
              <a:spcAft>
                <a:spcPts val="738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000">
                <a:solidFill>
                  <a:srgbClr val="003A80"/>
                </a:solidFill>
              </a:defRPr>
            </a:lvl3pPr>
            <a:lvl4pPr marL="1322788" indent="-437672">
              <a:buClr>
                <a:srgbClr val="F47B20"/>
              </a:buClr>
              <a:defRPr sz="2954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811994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Nu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>
            <a:spLocks noGrp="1"/>
          </p:cNvSpPr>
          <p:nvPr>
            <p:ph type="title"/>
          </p:nvPr>
        </p:nvSpPr>
        <p:spPr>
          <a:xfrm>
            <a:off x="423986" y="433771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23986" y="1268414"/>
            <a:ext cx="11344031" cy="4903787"/>
          </a:xfrm>
          <a:prstGeom prst="rect">
            <a:avLst/>
          </a:prstGeom>
        </p:spPr>
        <p:txBody>
          <a:bodyPr/>
          <a:lstStyle>
            <a:lvl1pPr>
              <a:defRPr lang="it-IT" sz="2000" dirty="0" smtClean="0">
                <a:solidFill>
                  <a:srgbClr val="003A80"/>
                </a:solidFill>
              </a:defRPr>
            </a:lvl1pPr>
            <a:lvl2pPr>
              <a:defRPr lang="it-IT" sz="2000" dirty="0" smtClean="0">
                <a:solidFill>
                  <a:srgbClr val="003A80"/>
                </a:solidFill>
              </a:defRPr>
            </a:lvl2pPr>
            <a:lvl3pPr>
              <a:defRPr lang="it-IT" sz="2000" dirty="0" smtClean="0">
                <a:solidFill>
                  <a:srgbClr val="003A80"/>
                </a:solidFill>
              </a:defRPr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170648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16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gio chiave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80F71A9-D972-4409-A7C4-6DA65A4DD8BA}"/>
              </a:ext>
            </a:extLst>
          </p:cNvPr>
          <p:cNvCxnSpPr>
            <a:cxnSpLocks/>
          </p:cNvCxnSpPr>
          <p:nvPr userDrawn="1"/>
        </p:nvCxnSpPr>
        <p:spPr>
          <a:xfrm>
            <a:off x="399888" y="4123948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olo 3">
            <a:extLst>
              <a:ext uri="{FF2B5EF4-FFF2-40B4-BE49-F238E27FC236}">
                <a16:creationId xmlns:a16="http://schemas.microsoft.com/office/drawing/2014/main" id="{A513269F-8769-4D15-BDFB-860623E8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4" y="884593"/>
            <a:ext cx="11380698" cy="3239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+mn-lt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</p:spTree>
    <p:extLst>
      <p:ext uri="{BB962C8B-B14F-4D97-AF65-F5344CB8AC3E}">
        <p14:creationId xmlns:p14="http://schemas.microsoft.com/office/powerpoint/2010/main" val="3730731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dorni\Desktop\Nuovo Format\Sintesi.png">
            <a:extLst>
              <a:ext uri="{FF2B5EF4-FFF2-40B4-BE49-F238E27FC236}">
                <a16:creationId xmlns:a16="http://schemas.microsoft.com/office/drawing/2014/main" id="{EE26DE63-0830-4EAA-ADA1-8B2FFC1676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68275"/>
            <a:ext cx="1160145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1569" y="692151"/>
            <a:ext cx="11326447" cy="720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 b="0" kern="1200" baseline="0" dirty="0">
                <a:solidFill>
                  <a:srgbClr val="EA651D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/>
              <a:t>Fare clic per modificare stile</a:t>
            </a:r>
            <a:endParaRPr/>
          </a:p>
        </p:txBody>
      </p:sp>
      <p:sp>
        <p:nvSpPr>
          <p:cNvPr id="7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449589" y="1556792"/>
            <a:ext cx="11318427" cy="403244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000" baseline="0">
                <a:solidFill>
                  <a:srgbClr val="020061"/>
                </a:solidFill>
              </a:defRPr>
            </a:lvl1pPr>
            <a:lvl2pPr>
              <a:buFont typeface="Arial" pitchFamily="34" charset="0"/>
              <a:buNone/>
              <a:defRPr sz="2954"/>
            </a:lvl2pPr>
            <a:lvl3pPr>
              <a:defRPr sz="2954"/>
            </a:lvl3pPr>
            <a:lvl4pPr>
              <a:defRPr sz="2954"/>
            </a:lvl4pPr>
            <a:lvl5pPr>
              <a:defRPr sz="2954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7308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dorni\Desktop\Nuovo Format\Sintesi.png">
            <a:extLst>
              <a:ext uri="{FF2B5EF4-FFF2-40B4-BE49-F238E27FC236}">
                <a16:creationId xmlns:a16="http://schemas.microsoft.com/office/drawing/2014/main" id="{097C489D-B365-4A63-B8F6-B4DF74BAE6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68275"/>
            <a:ext cx="1160145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1570" y="692153"/>
            <a:ext cx="11326447" cy="720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 b="0" kern="1200" baseline="0" dirty="0">
                <a:solidFill>
                  <a:srgbClr val="EA651D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/>
              <a:t>Fare clic per modificare stile</a:t>
            </a:r>
            <a:endParaRPr/>
          </a:p>
        </p:txBody>
      </p:sp>
      <p:sp>
        <p:nvSpPr>
          <p:cNvPr id="7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449589" y="1556792"/>
            <a:ext cx="11318427" cy="403244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000" baseline="0">
                <a:solidFill>
                  <a:srgbClr val="003A80"/>
                </a:solidFill>
              </a:defRPr>
            </a:lvl1pPr>
            <a:lvl2pPr>
              <a:buFont typeface="Arial" pitchFamily="34" charset="0"/>
              <a:buNone/>
              <a:defRPr sz="2954"/>
            </a:lvl2pPr>
            <a:lvl3pPr>
              <a:defRPr sz="2954"/>
            </a:lvl3pPr>
            <a:lvl4pPr>
              <a:defRPr sz="2954"/>
            </a:lvl4pPr>
            <a:lvl5pPr>
              <a:defRPr sz="2954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1661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34786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4"/>
          <p:cNvSpPr>
            <a:spLocks noGrp="1"/>
          </p:cNvSpPr>
          <p:nvPr>
            <p:ph type="title"/>
          </p:nvPr>
        </p:nvSpPr>
        <p:spPr>
          <a:xfrm>
            <a:off x="423986" y="0"/>
            <a:ext cx="11344031" cy="89857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423986" y="1060100"/>
            <a:ext cx="11344031" cy="4903787"/>
          </a:xfrm>
          <a:prstGeom prst="rect">
            <a:avLst/>
          </a:prstGeom>
        </p:spPr>
        <p:txBody>
          <a:bodyPr>
            <a:noAutofit/>
          </a:bodyPr>
          <a:lstStyle>
            <a:lvl1pPr marL="268288" indent="-268288">
              <a:spcBef>
                <a:spcPts val="738"/>
              </a:spcBef>
              <a:spcAft>
                <a:spcPts val="738"/>
              </a:spcAft>
              <a:buFont typeface="Arial" panose="020B0604020202020204" pitchFamily="34" charset="0"/>
              <a:buChar char="•"/>
              <a:defRPr sz="2000">
                <a:solidFill>
                  <a:srgbClr val="001E60"/>
                </a:solidFill>
              </a:defRPr>
            </a:lvl1pPr>
            <a:lvl2pPr marL="625475" indent="-268288">
              <a:spcBef>
                <a:spcPts val="738"/>
              </a:spcBef>
              <a:spcAft>
                <a:spcPts val="738"/>
              </a:spcAft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1E60"/>
                </a:solidFill>
              </a:defRPr>
            </a:lvl2pPr>
            <a:lvl3pPr marL="1215323" indent="-332162">
              <a:spcBef>
                <a:spcPts val="738"/>
              </a:spcBef>
              <a:spcAft>
                <a:spcPts val="738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000">
                <a:solidFill>
                  <a:srgbClr val="001E60"/>
                </a:solidFill>
              </a:defRPr>
            </a:lvl3pPr>
            <a:lvl4pPr marL="1322788" indent="-437672">
              <a:buClr>
                <a:srgbClr val="F47B20"/>
              </a:buClr>
              <a:defRPr sz="2954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283352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2022 Tutti i diritti riservati.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67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4"/>
          <p:cNvSpPr>
            <a:spLocks noGrp="1"/>
          </p:cNvSpPr>
          <p:nvPr>
            <p:ph type="title"/>
          </p:nvPr>
        </p:nvSpPr>
        <p:spPr>
          <a:xfrm>
            <a:off x="407988" y="1"/>
            <a:ext cx="11376024" cy="918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6460" y="1063487"/>
            <a:ext cx="11384124" cy="4927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8288" indent="-268288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Arial" panose="020B0604020202020204" pitchFamily="34" charset="0"/>
              <a:buChar char="•"/>
              <a:defRPr sz="1800">
                <a:solidFill>
                  <a:srgbClr val="001E60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  <a:lvl2pPr marL="625475" indent="-280988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Courier New" panose="02070309020205020404" pitchFamily="49" charset="0"/>
              <a:buChar char="o"/>
              <a:defRPr sz="1800">
                <a:solidFill>
                  <a:srgbClr val="001E60"/>
                </a:solidFill>
                <a:latin typeface="+mn-lt"/>
                <a:ea typeface="Source Sans Pro SemiBold" panose="020B0603030403020204" pitchFamily="34" charset="0"/>
              </a:defRPr>
            </a:lvl2pPr>
            <a:lvl3pPr marL="984250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80000"/>
              <a:buFont typeface="Source Sans Pro" panose="020B0503030403020204" pitchFamily="34" charset="0"/>
              <a:buChar char="―"/>
              <a:defRPr sz="1800">
                <a:solidFill>
                  <a:srgbClr val="001E60"/>
                </a:solidFill>
                <a:latin typeface="+mn-lt"/>
                <a:ea typeface="Source Sans Pro SemiBold" panose="020B0603030403020204" pitchFamily="34" charset="0"/>
              </a:defRPr>
            </a:lvl3pPr>
            <a:lvl4pPr marL="1874838" indent="-3492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6165D"/>
              </a:buClr>
              <a:buSzPct val="105000"/>
              <a:buFont typeface="Arial" panose="020B0604020202020204" pitchFamily="34" charset="0"/>
              <a:buChar char="•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4pPr>
            <a:lvl5pPr marL="254317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5pPr>
            <a:lvl6pPr marL="3094970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6pPr>
            <a:lvl7pPr marL="3657691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7pPr>
            <a:lvl8pPr marL="4220413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8pPr>
            <a:lvl9pPr marL="4783135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4142299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0" hasCustomPrompt="1"/>
          </p:nvPr>
        </p:nvSpPr>
        <p:spPr>
          <a:xfrm>
            <a:off x="546101" y="321734"/>
            <a:ext cx="11112499" cy="872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lvl="0"/>
            <a:r>
              <a:rPr lang="it-IT"/>
              <a:t>Fare clic per modificare&lt;</a:t>
            </a:r>
          </a:p>
        </p:txBody>
      </p:sp>
      <p:sp>
        <p:nvSpPr>
          <p:cNvPr id="9" name="Segnaposto contenuto 9"/>
          <p:cNvSpPr>
            <a:spLocks noGrp="1"/>
          </p:cNvSpPr>
          <p:nvPr>
            <p:ph sz="quarter" idx="11" hasCustomPrompt="1"/>
          </p:nvPr>
        </p:nvSpPr>
        <p:spPr>
          <a:xfrm>
            <a:off x="546100" y="1249363"/>
            <a:ext cx="11095567" cy="227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4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livello&lt;&lt;</a:t>
            </a:r>
          </a:p>
        </p:txBody>
      </p:sp>
    </p:spTree>
    <p:extLst>
      <p:ext uri="{BB962C8B-B14F-4D97-AF65-F5344CB8AC3E}">
        <p14:creationId xmlns:p14="http://schemas.microsoft.com/office/powerpoint/2010/main" val="3516426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4">
            <a:extLst>
              <a:ext uri="{FF2B5EF4-FFF2-40B4-BE49-F238E27FC236}">
                <a16:creationId xmlns:a16="http://schemas.microsoft.com/office/drawing/2014/main" id="{877D0D13-16E4-0178-D6A2-F9C261AB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86" y="0"/>
            <a:ext cx="11344031" cy="89857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14">
            <a:extLst>
              <a:ext uri="{FF2B5EF4-FFF2-40B4-BE49-F238E27FC236}">
                <a16:creationId xmlns:a16="http://schemas.microsoft.com/office/drawing/2014/main" id="{1BDDC824-5AFD-6192-7B26-7CF926864F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986" y="1060100"/>
            <a:ext cx="11344031" cy="4903787"/>
          </a:xfrm>
          <a:prstGeom prst="rect">
            <a:avLst/>
          </a:prstGeom>
        </p:spPr>
        <p:txBody>
          <a:bodyPr>
            <a:noAutofit/>
          </a:bodyPr>
          <a:lstStyle>
            <a:lvl1pPr marL="268288" indent="-268288">
              <a:spcBef>
                <a:spcPts val="738"/>
              </a:spcBef>
              <a:spcAft>
                <a:spcPts val="738"/>
              </a:spcAft>
              <a:buFont typeface="Arial" panose="020B0604020202020204" pitchFamily="34" charset="0"/>
              <a:buChar char="•"/>
              <a:defRPr sz="2000">
                <a:solidFill>
                  <a:srgbClr val="001E60"/>
                </a:solidFill>
              </a:defRPr>
            </a:lvl1pPr>
            <a:lvl2pPr marL="625475" indent="-268288">
              <a:spcBef>
                <a:spcPts val="738"/>
              </a:spcBef>
              <a:spcAft>
                <a:spcPts val="738"/>
              </a:spcAft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1E60"/>
                </a:solidFill>
              </a:defRPr>
            </a:lvl2pPr>
            <a:lvl3pPr marL="1215323" indent="-332162">
              <a:spcBef>
                <a:spcPts val="738"/>
              </a:spcBef>
              <a:spcAft>
                <a:spcPts val="738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000">
                <a:solidFill>
                  <a:srgbClr val="001E60"/>
                </a:solidFill>
              </a:defRPr>
            </a:lvl3pPr>
            <a:lvl4pPr marL="1322788" indent="-437672">
              <a:buClr>
                <a:srgbClr val="F47B20"/>
              </a:buClr>
              <a:defRPr sz="2954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742790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>
            <a:extLst>
              <a:ext uri="{FF2B5EF4-FFF2-40B4-BE49-F238E27FC236}">
                <a16:creationId xmlns:a16="http://schemas.microsoft.com/office/drawing/2014/main" id="{C45F29B4-F896-E1AC-EFD6-E7C8FD48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86" y="0"/>
            <a:ext cx="11344031" cy="89857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7" name="Segnaposto testo 14">
            <a:extLst>
              <a:ext uri="{FF2B5EF4-FFF2-40B4-BE49-F238E27FC236}">
                <a16:creationId xmlns:a16="http://schemas.microsoft.com/office/drawing/2014/main" id="{908A3EEC-0E6D-B8B5-0204-808DDC9C8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986" y="1060100"/>
            <a:ext cx="11344031" cy="4903787"/>
          </a:xfrm>
          <a:prstGeom prst="rect">
            <a:avLst/>
          </a:prstGeom>
        </p:spPr>
        <p:txBody>
          <a:bodyPr>
            <a:noAutofit/>
          </a:bodyPr>
          <a:lstStyle>
            <a:lvl1pPr marL="268288" indent="-268288">
              <a:spcBef>
                <a:spcPts val="738"/>
              </a:spcBef>
              <a:spcAft>
                <a:spcPts val="738"/>
              </a:spcAft>
              <a:buFont typeface="Arial" panose="020B0604020202020204" pitchFamily="34" charset="0"/>
              <a:buChar char="•"/>
              <a:defRPr sz="2000">
                <a:solidFill>
                  <a:srgbClr val="001E60"/>
                </a:solidFill>
              </a:defRPr>
            </a:lvl1pPr>
            <a:lvl2pPr marL="625475" indent="-268288">
              <a:spcBef>
                <a:spcPts val="738"/>
              </a:spcBef>
              <a:spcAft>
                <a:spcPts val="738"/>
              </a:spcAft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1E60"/>
                </a:solidFill>
              </a:defRPr>
            </a:lvl2pPr>
            <a:lvl3pPr marL="1215323" indent="-332162">
              <a:spcBef>
                <a:spcPts val="738"/>
              </a:spcBef>
              <a:spcAft>
                <a:spcPts val="738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000">
                <a:solidFill>
                  <a:srgbClr val="001E60"/>
                </a:solidFill>
              </a:defRPr>
            </a:lvl3pPr>
            <a:lvl4pPr marL="1322788" indent="-437672">
              <a:buClr>
                <a:srgbClr val="F47B20"/>
              </a:buClr>
              <a:defRPr sz="2954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826008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4">
            <a:extLst>
              <a:ext uri="{FF2B5EF4-FFF2-40B4-BE49-F238E27FC236}">
                <a16:creationId xmlns:a16="http://schemas.microsoft.com/office/drawing/2014/main" id="{B3AEC7FF-2D1C-6812-3B4D-62B046935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86" y="0"/>
            <a:ext cx="11344031" cy="89857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testo 14">
            <a:extLst>
              <a:ext uri="{FF2B5EF4-FFF2-40B4-BE49-F238E27FC236}">
                <a16:creationId xmlns:a16="http://schemas.microsoft.com/office/drawing/2014/main" id="{75CAA01D-EC2A-29B5-856D-863924AD42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986" y="1060100"/>
            <a:ext cx="11344031" cy="4903787"/>
          </a:xfrm>
          <a:prstGeom prst="rect">
            <a:avLst/>
          </a:prstGeom>
        </p:spPr>
        <p:txBody>
          <a:bodyPr>
            <a:noAutofit/>
          </a:bodyPr>
          <a:lstStyle>
            <a:lvl1pPr marL="268288" indent="-268288">
              <a:spcBef>
                <a:spcPts val="738"/>
              </a:spcBef>
              <a:spcAft>
                <a:spcPts val="738"/>
              </a:spcAft>
              <a:buFont typeface="Arial" panose="020B0604020202020204" pitchFamily="34" charset="0"/>
              <a:buChar char="•"/>
              <a:defRPr sz="2000">
                <a:solidFill>
                  <a:srgbClr val="001E60"/>
                </a:solidFill>
              </a:defRPr>
            </a:lvl1pPr>
            <a:lvl2pPr marL="625475" indent="-268288">
              <a:spcBef>
                <a:spcPts val="738"/>
              </a:spcBef>
              <a:spcAft>
                <a:spcPts val="738"/>
              </a:spcAft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1E60"/>
                </a:solidFill>
              </a:defRPr>
            </a:lvl2pPr>
            <a:lvl3pPr marL="1215323" indent="-332162">
              <a:spcBef>
                <a:spcPts val="738"/>
              </a:spcBef>
              <a:spcAft>
                <a:spcPts val="738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000">
                <a:solidFill>
                  <a:srgbClr val="001E60"/>
                </a:solidFill>
              </a:defRPr>
            </a:lvl3pPr>
            <a:lvl4pPr marL="1322788" indent="-437672">
              <a:buClr>
                <a:srgbClr val="F47B20"/>
              </a:buClr>
              <a:defRPr sz="2954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138182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gio chiav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80F71A9-D972-4409-A7C4-6DA65A4DD8BA}"/>
              </a:ext>
            </a:extLst>
          </p:cNvPr>
          <p:cNvCxnSpPr>
            <a:cxnSpLocks/>
          </p:cNvCxnSpPr>
          <p:nvPr userDrawn="1"/>
        </p:nvCxnSpPr>
        <p:spPr>
          <a:xfrm>
            <a:off x="399888" y="4123948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olo 3">
            <a:extLst>
              <a:ext uri="{FF2B5EF4-FFF2-40B4-BE49-F238E27FC236}">
                <a16:creationId xmlns:a16="http://schemas.microsoft.com/office/drawing/2014/main" id="{A513269F-8769-4D15-BDFB-860623E8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4" y="884593"/>
            <a:ext cx="11380698" cy="3239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+mn-lt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</p:spTree>
    <p:extLst>
      <p:ext uri="{BB962C8B-B14F-4D97-AF65-F5344CB8AC3E}">
        <p14:creationId xmlns:p14="http://schemas.microsoft.com/office/powerpoint/2010/main" val="2954290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Nu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>
            <a:spLocks noGrp="1"/>
          </p:cNvSpPr>
          <p:nvPr>
            <p:ph type="title"/>
          </p:nvPr>
        </p:nvSpPr>
        <p:spPr>
          <a:xfrm>
            <a:off x="423986" y="433771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23986" y="1268414"/>
            <a:ext cx="11344031" cy="4903787"/>
          </a:xfrm>
          <a:prstGeom prst="rect">
            <a:avLst/>
          </a:prstGeom>
        </p:spPr>
        <p:txBody>
          <a:bodyPr/>
          <a:lstStyle>
            <a:lvl1pPr>
              <a:defRPr lang="it-IT" sz="2000" dirty="0" smtClean="0">
                <a:solidFill>
                  <a:srgbClr val="003A80"/>
                </a:solidFill>
              </a:defRPr>
            </a:lvl1pPr>
            <a:lvl2pPr>
              <a:defRPr lang="it-IT" sz="2000" dirty="0" smtClean="0">
                <a:solidFill>
                  <a:srgbClr val="003A80"/>
                </a:solidFill>
              </a:defRPr>
            </a:lvl2pPr>
            <a:lvl3pPr>
              <a:defRPr lang="it-IT" sz="2000" dirty="0" smtClean="0">
                <a:solidFill>
                  <a:srgbClr val="003A80"/>
                </a:solidFill>
              </a:defRPr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38907941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8C28C1-455E-4BEB-AA3B-64852673EE1D}"/>
              </a:ext>
            </a:extLst>
          </p:cNvPr>
          <p:cNvSpPr txBox="1"/>
          <p:nvPr userDrawn="1"/>
        </p:nvSpPr>
        <p:spPr>
          <a:xfrm>
            <a:off x="7108371" y="6436914"/>
            <a:ext cx="3922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If a man does not know to which port he is steering, no wind is favorable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2021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All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rights</a:t>
            </a: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reserved</a:t>
            </a:r>
            <a:endParaRPr kumimoji="0" lang="it-IT" sz="7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19B2E5F-B3AB-4C64-9217-650FE577E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1" y="456097"/>
            <a:ext cx="1801372" cy="36576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874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332656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463830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894" y="260648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br>
              <a:rPr lang="it-IT"/>
            </a:br>
            <a:br>
              <a:rPr lang="it-IT"/>
            </a:b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95036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0D817E-C4FA-4351-999F-7171C217D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65125"/>
            <a:ext cx="10946432" cy="54359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763435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Obiett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335360" y="2141538"/>
            <a:ext cx="10191902" cy="2663998"/>
          </a:xfrm>
          <a:prstGeom prst="rect">
            <a:avLst/>
          </a:prstGeom>
        </p:spPr>
        <p:txBody>
          <a:bodyPr/>
          <a:lstStyle>
            <a:lvl1pPr>
              <a:spcBef>
                <a:spcPts val="738"/>
              </a:spcBef>
              <a:spcAft>
                <a:spcPts val="738"/>
              </a:spcAft>
              <a:buFontTx/>
              <a:buBlip>
                <a:blip r:embed="rId2"/>
              </a:buBlip>
              <a:defRPr sz="2000" baseline="0">
                <a:solidFill>
                  <a:srgbClr val="003A80"/>
                </a:solidFill>
              </a:defRPr>
            </a:lvl1pPr>
            <a:lvl2pPr>
              <a:buFont typeface="Arial" pitchFamily="34" charset="0"/>
              <a:buNone/>
              <a:defRPr sz="2954"/>
            </a:lvl2pPr>
            <a:lvl3pPr>
              <a:defRPr sz="2954"/>
            </a:lvl3pPr>
            <a:lvl4pPr>
              <a:defRPr sz="2954"/>
            </a:lvl4pPr>
            <a:lvl5pPr>
              <a:defRPr sz="2954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0"/>
            <a:endParaRPr lang="it-IT"/>
          </a:p>
        </p:txBody>
      </p:sp>
      <p:sp>
        <p:nvSpPr>
          <p:cNvPr id="4" name="Titolo 4"/>
          <p:cNvSpPr>
            <a:spLocks noGrp="1"/>
          </p:cNvSpPr>
          <p:nvPr>
            <p:ph type="title"/>
          </p:nvPr>
        </p:nvSpPr>
        <p:spPr>
          <a:xfrm>
            <a:off x="423986" y="692696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2902590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4"/>
          <p:cNvSpPr>
            <a:spLocks noGrp="1"/>
          </p:cNvSpPr>
          <p:nvPr>
            <p:ph type="title"/>
          </p:nvPr>
        </p:nvSpPr>
        <p:spPr>
          <a:xfrm>
            <a:off x="423986" y="692696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23986" y="1477542"/>
            <a:ext cx="11344031" cy="4903787"/>
          </a:xfrm>
          <a:prstGeom prst="rect">
            <a:avLst/>
          </a:prstGeom>
        </p:spPr>
        <p:txBody>
          <a:bodyPr/>
          <a:lstStyle>
            <a:lvl1pPr marL="549045" indent="-549045">
              <a:spcBef>
                <a:spcPts val="738"/>
              </a:spcBef>
              <a:spcAft>
                <a:spcPts val="738"/>
              </a:spcAft>
              <a:buFont typeface="+mj-lt"/>
              <a:buAutoNum type="arabicPeriod"/>
              <a:defRPr sz="2000">
                <a:solidFill>
                  <a:srgbClr val="003A80"/>
                </a:solidFill>
              </a:defRPr>
            </a:lvl1pPr>
            <a:lvl2pPr marL="885115" indent="-319023">
              <a:spcBef>
                <a:spcPts val="738"/>
              </a:spcBef>
              <a:spcAft>
                <a:spcPts val="738"/>
              </a:spcAft>
              <a:buSzPct val="70000"/>
              <a:buFont typeface="Tahoma" pitchFamily="34" charset="0"/>
              <a:buChar char="□"/>
              <a:defRPr sz="2000">
                <a:solidFill>
                  <a:srgbClr val="003A80"/>
                </a:solidFill>
              </a:defRPr>
            </a:lvl2pPr>
            <a:lvl3pPr marL="1215323" indent="-332162">
              <a:spcBef>
                <a:spcPts val="738"/>
              </a:spcBef>
              <a:spcAft>
                <a:spcPts val="738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000">
                <a:solidFill>
                  <a:srgbClr val="003A80"/>
                </a:solidFill>
              </a:defRPr>
            </a:lvl3pPr>
            <a:lvl4pPr marL="1322788" indent="-437672">
              <a:buClr>
                <a:srgbClr val="F47B20"/>
              </a:buClr>
              <a:defRPr sz="2954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4744855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Nu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4"/>
          <p:cNvSpPr>
            <a:spLocks noGrp="1"/>
          </p:cNvSpPr>
          <p:nvPr>
            <p:ph type="title"/>
          </p:nvPr>
        </p:nvSpPr>
        <p:spPr>
          <a:xfrm>
            <a:off x="423986" y="433771"/>
            <a:ext cx="11344031" cy="50405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423986" y="1268414"/>
            <a:ext cx="11344031" cy="4903787"/>
          </a:xfrm>
          <a:prstGeom prst="rect">
            <a:avLst/>
          </a:prstGeom>
        </p:spPr>
        <p:txBody>
          <a:bodyPr/>
          <a:lstStyle>
            <a:lvl1pPr>
              <a:defRPr lang="it-IT" sz="2000" dirty="0" smtClean="0">
                <a:solidFill>
                  <a:srgbClr val="003A80"/>
                </a:solidFill>
              </a:defRPr>
            </a:lvl1pPr>
            <a:lvl2pPr>
              <a:defRPr lang="it-IT" sz="2000" dirty="0" smtClean="0">
                <a:solidFill>
                  <a:srgbClr val="003A80"/>
                </a:solidFill>
              </a:defRPr>
            </a:lvl2pPr>
            <a:lvl3pPr>
              <a:defRPr lang="it-IT" sz="2000" dirty="0" smtClean="0">
                <a:solidFill>
                  <a:srgbClr val="003A80"/>
                </a:solidFill>
              </a:defRPr>
            </a:lvl3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9058216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2999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dorni\Desktop\Nuovo Format\Sintesi.png">
            <a:extLst>
              <a:ext uri="{FF2B5EF4-FFF2-40B4-BE49-F238E27FC236}">
                <a16:creationId xmlns:a16="http://schemas.microsoft.com/office/drawing/2014/main" id="{EE26DE63-0830-4EAA-ADA1-8B2FFC1676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68275"/>
            <a:ext cx="1160145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1569" y="692151"/>
            <a:ext cx="11326447" cy="720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 b="0" kern="1200" baseline="0" dirty="0">
                <a:solidFill>
                  <a:srgbClr val="EA651D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/>
              <a:t>Fare clic per modificare stile</a:t>
            </a:r>
            <a:endParaRPr/>
          </a:p>
        </p:txBody>
      </p:sp>
      <p:sp>
        <p:nvSpPr>
          <p:cNvPr id="7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449589" y="1556792"/>
            <a:ext cx="11318427" cy="403244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000" baseline="0">
                <a:solidFill>
                  <a:srgbClr val="020061"/>
                </a:solidFill>
              </a:defRPr>
            </a:lvl1pPr>
            <a:lvl2pPr>
              <a:buFont typeface="Arial" pitchFamily="34" charset="0"/>
              <a:buNone/>
              <a:defRPr sz="2954"/>
            </a:lvl2pPr>
            <a:lvl3pPr>
              <a:defRPr sz="2954"/>
            </a:lvl3pPr>
            <a:lvl4pPr>
              <a:defRPr sz="2954"/>
            </a:lvl4pPr>
            <a:lvl5pPr>
              <a:defRPr sz="2954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03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ltima 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A3C1401-D991-47A4-B594-8E5AC6BDF054}"/>
              </a:ext>
            </a:extLst>
          </p:cNvPr>
          <p:cNvSpPr txBox="1"/>
          <p:nvPr userDrawn="1"/>
        </p:nvSpPr>
        <p:spPr>
          <a:xfrm>
            <a:off x="2003820" y="4208077"/>
            <a:ext cx="8184360" cy="1032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TEHA Group è stata nominata nella categoria "Best Private Think Tanks" - </a:t>
            </a: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1° Think Tank in Italia,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4° nell’Unione Europea e tra i più rispettati indipendenti al mondo su 11.175 a livello globale nell’ultima edizione del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“Global Go To Think Tanks Report” 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dell’Università della Pennsylvania. TEHA </a:t>
            </a:r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Groupè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 stata riconosciuta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da Top </a:t>
            </a:r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Employers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 Institute come una delle 141 realtà Top </a:t>
            </a:r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Employer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 2023 in Italia.</a:t>
            </a:r>
            <a:endParaRPr lang="it-IT" sz="1200" i="1" dirty="0">
              <a:solidFill>
                <a:srgbClr val="001E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0981F08F-C23F-18A0-B129-A9899247D3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2" y="6022023"/>
            <a:ext cx="1319453" cy="602298"/>
          </a:xfrm>
          <a:prstGeom prst="rect">
            <a:avLst/>
          </a:prstGeom>
        </p:spPr>
      </p:pic>
      <p:pic>
        <p:nvPicPr>
          <p:cNvPr id="3" name="Picture 2" descr="A logo for a hotel&#10;&#10;Description automatically generated">
            <a:extLst>
              <a:ext uri="{FF2B5EF4-FFF2-40B4-BE49-F238E27FC236}">
                <a16:creationId xmlns:a16="http://schemas.microsoft.com/office/drawing/2014/main" id="{680D4DD2-0D52-433E-E9B2-408D5D4D7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42397" r="9728" b="32135"/>
          <a:stretch/>
        </p:blipFill>
        <p:spPr>
          <a:xfrm>
            <a:off x="9993740" y="383727"/>
            <a:ext cx="1883286" cy="37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8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dorni\Desktop\Nuovo Format\Sintesi.png">
            <a:extLst>
              <a:ext uri="{FF2B5EF4-FFF2-40B4-BE49-F238E27FC236}">
                <a16:creationId xmlns:a16="http://schemas.microsoft.com/office/drawing/2014/main" id="{097C489D-B365-4A63-B8F6-B4DF74BAE6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68275"/>
            <a:ext cx="1160145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1570" y="692153"/>
            <a:ext cx="11326447" cy="720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 b="0" kern="1200" baseline="0" dirty="0">
                <a:solidFill>
                  <a:srgbClr val="EA651D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it-IT"/>
              <a:t>Fare clic per modificare stile</a:t>
            </a:r>
            <a:endParaRPr/>
          </a:p>
        </p:txBody>
      </p:sp>
      <p:sp>
        <p:nvSpPr>
          <p:cNvPr id="7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449589" y="1556792"/>
            <a:ext cx="11318427" cy="403244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000" baseline="0">
                <a:solidFill>
                  <a:srgbClr val="003A80"/>
                </a:solidFill>
              </a:defRPr>
            </a:lvl1pPr>
            <a:lvl2pPr>
              <a:buFont typeface="Arial" pitchFamily="34" charset="0"/>
              <a:buNone/>
              <a:defRPr sz="2954"/>
            </a:lvl2pPr>
            <a:lvl3pPr>
              <a:defRPr sz="2954"/>
            </a:lvl3pPr>
            <a:lvl4pPr>
              <a:defRPr sz="2954"/>
            </a:lvl4pPr>
            <a:lvl5pPr>
              <a:defRPr sz="2954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4830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 flipH="1">
            <a:off x="1" y="381000"/>
            <a:ext cx="2813539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 sz="1600"/>
          </a:p>
        </p:txBody>
      </p:sp>
      <p:pic>
        <p:nvPicPr>
          <p:cNvPr id="6" name="Immagin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7277" y="217488"/>
            <a:ext cx="200073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231" y="179388"/>
            <a:ext cx="923778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4077" y="2816112"/>
            <a:ext cx="9187985" cy="3968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it-IT" sz="2800" b="1" u="none" kern="1200" dirty="0">
                <a:solidFill>
                  <a:srgbClr val="003A8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4960" y="3615411"/>
            <a:ext cx="6846277" cy="461665"/>
          </a:xfrm>
          <a:prstGeom prst="rect">
            <a:avLst/>
          </a:prstGeom>
        </p:spPr>
        <p:txBody>
          <a:bodyPr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it-IT" sz="2400" u="none" kern="1200" dirty="0">
                <a:solidFill>
                  <a:srgbClr val="F47B2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r>
              <a:rPr lang="it-IT"/>
              <a:t>Fare clic per inserire il titolo</a:t>
            </a:r>
          </a:p>
        </p:txBody>
      </p:sp>
      <p:pic>
        <p:nvPicPr>
          <p:cNvPr id="12" name="Immagin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2426" y="189964"/>
            <a:ext cx="1763761" cy="35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1">
            <a:extLst>
              <a:ext uri="{FF2B5EF4-FFF2-40B4-BE49-F238E27FC236}">
                <a16:creationId xmlns:a16="http://schemas.microsoft.com/office/drawing/2014/main" id="{6922207E-3507-4FA3-A6BB-C4C2EDCF9F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6004" y="6165306"/>
            <a:ext cx="9216293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it-IT" sz="1000" i="1" dirty="0">
                <a:solidFill>
                  <a:srgbClr val="777777"/>
                </a:solidFill>
                <a:cs typeface="Times New Roman" pitchFamily="18" charset="0"/>
              </a:rPr>
              <a:t>© 2021 TEHA Group S.p.A.</a:t>
            </a:r>
            <a:r>
              <a:rPr lang="it-IT" sz="1000" dirty="0">
                <a:solidFill>
                  <a:srgbClr val="777777"/>
                </a:solidFill>
                <a:cs typeface="Times New Roman" pitchFamily="18" charset="0"/>
              </a:rPr>
              <a:t> TUTTI I DIRITTI RISERVATI. Questo documento è stato </a:t>
            </a:r>
            <a:r>
              <a:rPr lang="it-IT" sz="1000" dirty="0">
                <a:solidFill>
                  <a:schemeClr val="bg2"/>
                </a:solidFill>
                <a:cs typeface="Times New Roman" pitchFamily="18" charset="0"/>
              </a:rPr>
              <a:t>ideato</a:t>
            </a:r>
            <a:r>
              <a:rPr lang="it-IT" sz="1000" dirty="0">
                <a:solidFill>
                  <a:srgbClr val="777777"/>
                </a:solidFill>
                <a:cs typeface="Times New Roman" pitchFamily="18" charset="0"/>
              </a:rPr>
              <a:t> e preparato da TEHA Group per il cliente destinatario; nessuna parte di esso può essere in alcun modo riprodotta per terze parti o da queste utilizzata, senza l’</a:t>
            </a:r>
            <a:r>
              <a:rPr lang="it-IT" altLang="ja-JP" sz="1000" dirty="0">
                <a:solidFill>
                  <a:srgbClr val="777777"/>
                </a:solidFill>
                <a:cs typeface="Times New Roman" pitchFamily="18" charset="0"/>
              </a:rPr>
              <a:t>autorizzazione scritta di </a:t>
            </a:r>
            <a:r>
              <a:rPr lang="it-IT" sz="1000" dirty="0">
                <a:solidFill>
                  <a:srgbClr val="777777"/>
                </a:solidFill>
                <a:cs typeface="Times New Roman" pitchFamily="18" charset="0"/>
              </a:rPr>
              <a:t>TEHA Group</a:t>
            </a:r>
            <a:r>
              <a:rPr lang="it-IT" altLang="ja-JP" sz="1000" dirty="0">
                <a:solidFill>
                  <a:srgbClr val="777777"/>
                </a:solidFill>
                <a:cs typeface="Times New Roman" pitchFamily="18" charset="0"/>
              </a:rPr>
              <a:t>. Il suo utilizzo non può essere disgiunto dalla presentazione e/o dai commenti che l’hanno accompagnato.</a:t>
            </a:r>
            <a:r>
              <a:rPr lang="it-IT" altLang="ja-JP" sz="1000" dirty="0">
                <a:solidFill>
                  <a:srgbClr val="777777"/>
                </a:solidFill>
              </a:rPr>
              <a:t> </a:t>
            </a:r>
            <a:endParaRPr lang="it-IT" sz="1000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218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>
            <a:extLst>
              <a:ext uri="{FF2B5EF4-FFF2-40B4-BE49-F238E27FC236}">
                <a16:creationId xmlns:a16="http://schemas.microsoft.com/office/drawing/2014/main" id="{422E74AF-5128-4E59-AF54-67A68A2235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0617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395" imgH="396" progId="TCLayout.ActiveDocument.1">
                  <p:embed/>
                </p:oleObj>
              </mc:Choice>
              <mc:Fallback>
                <p:oleObj name="Diapositiva think-cell" r:id="rId3" imgW="395" imgH="396" progId="TCLayout.ActiveDocument.1">
                  <p:embed/>
                  <p:pic>
                    <p:nvPicPr>
                      <p:cNvPr id="4" name="Oggetto 3" hidden="1">
                        <a:extLst>
                          <a:ext uri="{FF2B5EF4-FFF2-40B4-BE49-F238E27FC236}">
                            <a16:creationId xmlns:a16="http://schemas.microsoft.com/office/drawing/2014/main" id="{422E74AF-5128-4E59-AF54-67A68A223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r>
              <a:rPr lang="it-IT"/>
              <a:t>Fare clic per modificare lo stile del titolo del</a:t>
            </a:r>
            <a:br>
              <a:rPr lang="it-IT"/>
            </a:br>
            <a:r>
              <a:rPr lang="it-IT"/>
              <a:t>lo schema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43C7B1A-5D74-4852-8F13-DA3E8B337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694" y="6311555"/>
            <a:ext cx="8488362" cy="277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547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332656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47B20"/>
                </a:solidFill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661C8D-D16C-46A9-B5DB-8945555FB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1182688"/>
            <a:ext cx="11350625" cy="4273550"/>
          </a:xfrm>
        </p:spPr>
        <p:txBody>
          <a:bodyPr/>
          <a:lstStyle>
            <a:lvl1pPr>
              <a:defRPr>
                <a:solidFill>
                  <a:srgbClr val="001E60"/>
                </a:solidFill>
              </a:defRPr>
            </a:lvl1pPr>
            <a:lvl2pPr>
              <a:defRPr>
                <a:solidFill>
                  <a:srgbClr val="001E60"/>
                </a:solidFill>
              </a:defRPr>
            </a:lvl2pPr>
            <a:lvl3pPr>
              <a:defRPr>
                <a:solidFill>
                  <a:srgbClr val="001E60"/>
                </a:solidFill>
              </a:defRPr>
            </a:lvl3pPr>
            <a:lvl4pPr>
              <a:defRPr>
                <a:solidFill>
                  <a:srgbClr val="001E60"/>
                </a:solidFill>
              </a:defRPr>
            </a:lvl4pPr>
            <a:lvl5pPr>
              <a:defRPr>
                <a:solidFill>
                  <a:srgbClr val="001E6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402393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6B1536E-79BE-E0EE-E3EC-415DB886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0"/>
            <a:ext cx="11352212" cy="90891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7B20"/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A60096-A643-494D-856E-CE2A1CCBA9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1182688"/>
            <a:ext cx="11350625" cy="4273550"/>
          </a:xfrm>
        </p:spPr>
        <p:txBody>
          <a:bodyPr/>
          <a:lstStyle>
            <a:lvl1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39184942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D11B1C0-E831-460E-B679-473C507CE8AF}"/>
              </a:ext>
            </a:extLst>
          </p:cNvPr>
          <p:cNvSpPr/>
          <p:nvPr userDrawn="1"/>
        </p:nvSpPr>
        <p:spPr bwMode="auto">
          <a:xfrm>
            <a:off x="119336" y="183380"/>
            <a:ext cx="11953328" cy="6557988"/>
          </a:xfrm>
          <a:prstGeom prst="rect">
            <a:avLst/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ED0E4C7-47E5-4FB6-807B-90C3A58DB331}"/>
              </a:ext>
            </a:extLst>
          </p:cNvPr>
          <p:cNvSpPr/>
          <p:nvPr userDrawn="1"/>
        </p:nvSpPr>
        <p:spPr bwMode="auto">
          <a:xfrm>
            <a:off x="11026950" y="5805264"/>
            <a:ext cx="839403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942B9A-A55E-4682-A543-6D063B114899}"/>
              </a:ext>
            </a:extLst>
          </p:cNvPr>
          <p:cNvSpPr txBox="1"/>
          <p:nvPr userDrawn="1"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C36DDE-09C7-41CB-9CBE-B45153495ED5}"/>
              </a:ext>
            </a:extLst>
          </p:cNvPr>
          <p:cNvSpPr txBox="1"/>
          <p:nvPr userDrawn="1"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2022 Tutti i diritti riservati.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19B2E5F-B3AB-4C64-9217-650FE577E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1" y="456097"/>
            <a:ext cx="1801372" cy="36576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12FBF0D-C989-41AA-A45F-208D779874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820" y="6066000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0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4"/>
          <p:cNvSpPr>
            <a:spLocks noGrp="1"/>
          </p:cNvSpPr>
          <p:nvPr>
            <p:ph type="title"/>
          </p:nvPr>
        </p:nvSpPr>
        <p:spPr>
          <a:xfrm>
            <a:off x="423986" y="0"/>
            <a:ext cx="11344031" cy="898578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423986" y="1060100"/>
            <a:ext cx="11344031" cy="4903787"/>
          </a:xfrm>
          <a:prstGeom prst="rect">
            <a:avLst/>
          </a:prstGeom>
        </p:spPr>
        <p:txBody>
          <a:bodyPr>
            <a:noAutofit/>
          </a:bodyPr>
          <a:lstStyle>
            <a:lvl1pPr marL="268288" indent="-268288">
              <a:spcBef>
                <a:spcPts val="738"/>
              </a:spcBef>
              <a:spcAft>
                <a:spcPts val="738"/>
              </a:spcAft>
              <a:buFont typeface="Arial" panose="020B0604020202020204" pitchFamily="34" charset="0"/>
              <a:buChar char="•"/>
              <a:defRPr sz="2000">
                <a:solidFill>
                  <a:srgbClr val="001E60"/>
                </a:solidFill>
              </a:defRPr>
            </a:lvl1pPr>
            <a:lvl2pPr marL="625475" indent="-268288">
              <a:spcBef>
                <a:spcPts val="738"/>
              </a:spcBef>
              <a:spcAft>
                <a:spcPts val="738"/>
              </a:spcAft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1E60"/>
                </a:solidFill>
              </a:defRPr>
            </a:lvl2pPr>
            <a:lvl3pPr marL="1215323" indent="-332162">
              <a:spcBef>
                <a:spcPts val="738"/>
              </a:spcBef>
              <a:spcAft>
                <a:spcPts val="738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000">
                <a:solidFill>
                  <a:srgbClr val="001E60"/>
                </a:solidFill>
              </a:defRPr>
            </a:lvl3pPr>
            <a:lvl4pPr marL="1322788" indent="-437672">
              <a:buClr>
                <a:srgbClr val="F47B20"/>
              </a:buClr>
              <a:defRPr sz="2954"/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803271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332656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47B20"/>
                </a:solidFill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661C8D-D16C-46A9-B5DB-8945555FB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1182688"/>
            <a:ext cx="11350625" cy="4273550"/>
          </a:xfrm>
        </p:spPr>
        <p:txBody>
          <a:bodyPr/>
          <a:lstStyle>
            <a:lvl1pPr>
              <a:defRPr>
                <a:solidFill>
                  <a:srgbClr val="001E60"/>
                </a:solidFill>
              </a:defRPr>
            </a:lvl1pPr>
            <a:lvl2pPr>
              <a:defRPr>
                <a:solidFill>
                  <a:srgbClr val="001E60"/>
                </a:solidFill>
              </a:defRPr>
            </a:lvl2pPr>
            <a:lvl3pPr>
              <a:defRPr>
                <a:solidFill>
                  <a:srgbClr val="001E60"/>
                </a:solidFill>
              </a:defRPr>
            </a:lvl3pPr>
            <a:lvl4pPr>
              <a:defRPr>
                <a:solidFill>
                  <a:srgbClr val="001E60"/>
                </a:solidFill>
              </a:defRPr>
            </a:lvl4pPr>
            <a:lvl5pPr>
              <a:defRPr>
                <a:solidFill>
                  <a:srgbClr val="001E6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574597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0247E-C23A-4A31-B60B-C6B02AC7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260648"/>
            <a:ext cx="11352212" cy="5762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2B8A8D61-C940-42D6-A3CB-0F8A067068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0688" y="1182688"/>
            <a:ext cx="11350625" cy="42735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071374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92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jpe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2.tiff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39.xml"/><Relationship Id="rId16" Type="http://schemas.openxmlformats.org/officeDocument/2006/relationships/tags" Target="../tags/tag8.xml"/><Relationship Id="rId20" Type="http://schemas.openxmlformats.org/officeDocument/2006/relationships/image" Target="../media/image12.tiff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image" Target="../media/image12.tiff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4.tiff"/><Relationship Id="rId5" Type="http://schemas.openxmlformats.org/officeDocument/2006/relationships/slideLayout" Target="../slideLayouts/slideLayout7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82.xml"/><Relationship Id="rId16" Type="http://schemas.openxmlformats.org/officeDocument/2006/relationships/tags" Target="../tags/tag14.xml"/><Relationship Id="rId20" Type="http://schemas.openxmlformats.org/officeDocument/2006/relationships/image" Target="../media/image12.tiff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9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9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6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oleObject" Target="../embeddings/oleObject16.bin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image" Target="../media/image14.tiff"/><Relationship Id="rId10" Type="http://schemas.openxmlformats.org/officeDocument/2006/relationships/slideLayout" Target="../slideLayouts/slideLayout113.xml"/><Relationship Id="rId19" Type="http://schemas.openxmlformats.org/officeDocument/2006/relationships/tags" Target="../tags/tag16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22.xml"/><Relationship Id="rId16" Type="http://schemas.openxmlformats.org/officeDocument/2006/relationships/oleObject" Target="../embeddings/oleObject22.bin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tags" Target="../tags/tag22.xml"/><Relationship Id="rId10" Type="http://schemas.openxmlformats.org/officeDocument/2006/relationships/slideLayout" Target="../slideLayouts/slideLayout130.xml"/><Relationship Id="rId19" Type="http://schemas.openxmlformats.org/officeDocument/2006/relationships/image" Target="../media/image12.tiff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>
            <a:extLst>
              <a:ext uri="{FF2B5EF4-FFF2-40B4-BE49-F238E27FC236}">
                <a16:creationId xmlns:a16="http://schemas.microsoft.com/office/drawing/2014/main" id="{C5F2D8A8-0099-4A9D-8086-F133407E03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41951817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3" imgW="395" imgH="396" progId="TCLayout.ActiveDocument.1">
                  <p:embed/>
                </p:oleObj>
              </mc:Choice>
              <mc:Fallback>
                <p:oleObj name="Diapositiva think-cell" r:id="rId33" imgW="395" imgH="396" progId="TCLayout.ActiveDocument.1">
                  <p:embed/>
                  <p:pic>
                    <p:nvPicPr>
                      <p:cNvPr id="2" name="Oggetto 1" hidden="1">
                        <a:extLst>
                          <a:ext uri="{FF2B5EF4-FFF2-40B4-BE49-F238E27FC236}">
                            <a16:creationId xmlns:a16="http://schemas.microsoft.com/office/drawing/2014/main" id="{C5F2D8A8-0099-4A9D-8086-F133407E03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9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0" i="0" baseline="0" smtClean="0">
                <a:solidFill>
                  <a:srgbClr val="F47B20"/>
                </a:solidFill>
                <a:latin typeface="Source Sans Pro Semibold"/>
                <a:cs typeface="Source Sans Pro Semibold"/>
              </a:rPr>
              <a:pPr algn="ctr" eaLnBrk="1" hangingPunct="1"/>
              <a:t>‹N›</a:t>
            </a:fld>
            <a:endParaRPr lang="it-IT" sz="1000" b="0" i="0" baseline="0">
              <a:solidFill>
                <a:srgbClr val="F47B20"/>
              </a:solidFill>
              <a:latin typeface="Source Sans Pro Semibold"/>
              <a:cs typeface="Source Sans Pro Semibold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914DDBC-A419-41FA-A158-73DD87EDB6E8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magine 1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FFD0440D-5ACE-B934-8BDA-8AEF1863F2C7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" y="6359789"/>
            <a:ext cx="1463033" cy="47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2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5" r:id="rId11"/>
    <p:sldLayoutId id="2147483676" r:id="rId12"/>
    <p:sldLayoutId id="2147483677" r:id="rId13"/>
    <p:sldLayoutId id="2147483829" r:id="rId14"/>
    <p:sldLayoutId id="2147483808" r:id="rId15"/>
    <p:sldLayoutId id="2147483812" r:id="rId16"/>
    <p:sldLayoutId id="2147483813" r:id="rId17"/>
    <p:sldLayoutId id="2147483815" r:id="rId18"/>
    <p:sldLayoutId id="2147483889" r:id="rId19"/>
    <p:sldLayoutId id="2147483890" r:id="rId20"/>
    <p:sldLayoutId id="2147483913" r:id="rId21"/>
    <p:sldLayoutId id="2147484049" r:id="rId22"/>
    <p:sldLayoutId id="2147484050" r:id="rId23"/>
    <p:sldLayoutId id="2147483661" r:id="rId24"/>
    <p:sldLayoutId id="2147483660" r:id="rId25"/>
    <p:sldLayoutId id="2147483650" r:id="rId26"/>
    <p:sldLayoutId id="2147483651" r:id="rId27"/>
    <p:sldLayoutId id="2147483652" r:id="rId28"/>
    <p:sldLayoutId id="2147483653" r:id="rId29"/>
    <p:sldLayoutId id="2147483654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ttangolo 3">
            <a:extLst>
              <a:ext uri="{FF2B5EF4-FFF2-40B4-BE49-F238E27FC236}">
                <a16:creationId xmlns:a16="http://schemas.microsoft.com/office/drawing/2014/main" id="{E3EA3DAB-BB25-4C0C-B7A9-7DAEF0B133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90350" y="65088"/>
            <a:ext cx="32385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3CCA961-8D61-45BA-B27F-FB2DFAF75489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168F8B35-366F-48D5-AE67-32103A49E41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9832D1E-87FA-482C-A166-12681ADB4B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0" i="0" baseline="0" smtClean="0">
                <a:solidFill>
                  <a:srgbClr val="F47B20"/>
                </a:solidFill>
                <a:latin typeface="Source Sans Pro Semibold"/>
                <a:cs typeface="Source Sans Pro Semibold"/>
              </a:rPr>
              <a:pPr algn="ctr" eaLnBrk="1" hangingPunct="1"/>
              <a:t>‹N›</a:t>
            </a:fld>
            <a:endParaRPr lang="it-IT" sz="1000" b="0" i="0" baseline="0">
              <a:solidFill>
                <a:srgbClr val="F47B20"/>
              </a:solidFill>
              <a:latin typeface="Source Sans Pro Semibold"/>
              <a:cs typeface="Source Sans Pro Semibold"/>
            </a:endParaRPr>
          </a:p>
        </p:txBody>
      </p:sp>
      <p:sp>
        <p:nvSpPr>
          <p:cNvPr id="4" name="Segnaposto titolo 3">
            <a:extLst>
              <a:ext uri="{FF2B5EF4-FFF2-40B4-BE49-F238E27FC236}">
                <a16:creationId xmlns:a16="http://schemas.microsoft.com/office/drawing/2014/main" id="{51AF4284-6C34-43A5-A2D3-3714A380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"/>
            <a:ext cx="11376024" cy="918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23B1B66-22C7-4D9B-9009-91B4BE934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460" y="1063487"/>
            <a:ext cx="11384124" cy="4927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pic>
        <p:nvPicPr>
          <p:cNvPr id="2" name="Immagine 1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D8017921-EEBA-B1B7-E046-2792E6134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40310" r="11265" b="26822"/>
          <a:stretch/>
        </p:blipFill>
        <p:spPr>
          <a:xfrm>
            <a:off x="399888" y="6242136"/>
            <a:ext cx="1715981" cy="4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3" r:id="rId6"/>
    <p:sldLayoutId id="214748375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47B20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5pPr>
      <a:lvl6pPr marL="562722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6pPr>
      <a:lvl7pPr marL="1125444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7pPr>
      <a:lvl8pPr marL="1688165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8pPr>
      <a:lvl9pPr marL="2250887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9pPr>
    </p:titleStyle>
    <p:bodyStyle>
      <a:lvl1pPr marL="268288" indent="-268288" algn="l" rtl="0" eaLnBrk="0" fontAlgn="base" hangingPunct="0">
        <a:spcBef>
          <a:spcPct val="50000"/>
        </a:spcBef>
        <a:spcAft>
          <a:spcPct val="0"/>
        </a:spcAft>
        <a:buClr>
          <a:srgbClr val="FF6600"/>
        </a:buClr>
        <a:buSzPct val="105000"/>
        <a:buFont typeface="Arial" panose="020B0604020202020204" pitchFamily="34" charset="0"/>
        <a:buChar char="•"/>
        <a:defRPr sz="1900">
          <a:solidFill>
            <a:srgbClr val="001E60"/>
          </a:solidFill>
          <a:latin typeface="+mj-lt"/>
          <a:ea typeface="Source Sans Pro SemiBold" panose="020B0603030403020204" pitchFamily="34" charset="0"/>
          <a:cs typeface="+mn-cs"/>
        </a:defRPr>
      </a:lvl1pPr>
      <a:lvl2pPr marL="625475" indent="-280988" algn="l" rtl="0" eaLnBrk="0" fontAlgn="base" hangingPunct="0">
        <a:spcBef>
          <a:spcPct val="50000"/>
        </a:spcBef>
        <a:spcAft>
          <a:spcPct val="0"/>
        </a:spcAft>
        <a:buClr>
          <a:srgbClr val="FF6600"/>
        </a:buClr>
        <a:buSzPct val="70000"/>
        <a:buFont typeface="Courier New" panose="02070309020205020404" pitchFamily="49" charset="0"/>
        <a:buChar char="o"/>
        <a:defRPr sz="1900">
          <a:solidFill>
            <a:srgbClr val="001E60"/>
          </a:solidFill>
          <a:latin typeface="+mj-lt"/>
          <a:ea typeface="Source Sans Pro SemiBold" panose="020B0603030403020204" pitchFamily="34" charset="0"/>
        </a:defRPr>
      </a:lvl2pPr>
      <a:lvl3pPr marL="984250" indent="-355600" algn="l" rtl="0" eaLnBrk="0" fontAlgn="base" hangingPunct="0">
        <a:spcBef>
          <a:spcPct val="50000"/>
        </a:spcBef>
        <a:spcAft>
          <a:spcPct val="0"/>
        </a:spcAft>
        <a:buClr>
          <a:srgbClr val="F47B20"/>
        </a:buClr>
        <a:buSzPct val="80000"/>
        <a:buFont typeface="Source Sans Pro" panose="020B0503030403020204" pitchFamily="34" charset="0"/>
        <a:buChar char="―"/>
        <a:defRPr sz="1900">
          <a:solidFill>
            <a:srgbClr val="001E60"/>
          </a:solidFill>
          <a:latin typeface="+mj-lt"/>
          <a:ea typeface="Source Sans Pro SemiBold" panose="020B0603030403020204" pitchFamily="34" charset="0"/>
        </a:defRPr>
      </a:lvl3pPr>
      <a:lvl4pPr marL="1874838" indent="-349250" algn="l" rtl="0" eaLnBrk="0" fontAlgn="base" hangingPunct="0">
        <a:spcBef>
          <a:spcPct val="50000"/>
        </a:spcBef>
        <a:spcAft>
          <a:spcPct val="0"/>
        </a:spcAft>
        <a:buClr>
          <a:srgbClr val="16165D"/>
        </a:buClr>
        <a:buSzPct val="105000"/>
        <a:buFont typeface="Arial" panose="020B0604020202020204" pitchFamily="34" charset="0"/>
        <a:buChar char="•"/>
        <a:defRPr sz="19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4pPr>
      <a:lvl5pPr marL="2543175" indent="-339725" algn="l" rtl="0" eaLnBrk="0" fontAlgn="base" hangingPunct="0">
        <a:spcBef>
          <a:spcPct val="20000"/>
        </a:spcBef>
        <a:spcAft>
          <a:spcPct val="0"/>
        </a:spcAft>
        <a:buClr>
          <a:srgbClr val="16165D"/>
        </a:buClr>
        <a:buSzPct val="120000"/>
        <a:buFont typeface="Arial" panose="020B0604020202020204" pitchFamily="34" charset="0"/>
        <a:buChar char="•"/>
        <a:defRPr sz="24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5pPr>
      <a:lvl6pPr marL="3094970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6pPr>
      <a:lvl7pPr marL="3657691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7pPr>
      <a:lvl8pPr marL="4220413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8pPr>
      <a:lvl9pPr marL="4783135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>
            <a:extLst>
              <a:ext uri="{FF2B5EF4-FFF2-40B4-BE49-F238E27FC236}">
                <a16:creationId xmlns:a16="http://schemas.microsoft.com/office/drawing/2014/main" id="{C5F2D8A8-0099-4A9D-8086-F133407E03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41951817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17" imgW="395" imgH="396" progId="TCLayout.ActiveDocument.1">
                  <p:embed/>
                </p:oleObj>
              </mc:Choice>
              <mc:Fallback>
                <p:oleObj name="Diapositiva think-cell" r:id="rId17" imgW="395" imgH="396" progId="TCLayout.ActiveDocument.1">
                  <p:embed/>
                  <p:pic>
                    <p:nvPicPr>
                      <p:cNvPr id="2" name="Oggetto 1" hidden="1">
                        <a:extLst>
                          <a:ext uri="{FF2B5EF4-FFF2-40B4-BE49-F238E27FC236}">
                            <a16:creationId xmlns:a16="http://schemas.microsoft.com/office/drawing/2014/main" id="{C5F2D8A8-0099-4A9D-8086-F133407E03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9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0" i="0" baseline="0" smtClean="0">
                <a:solidFill>
                  <a:srgbClr val="F47B20"/>
                </a:solidFill>
                <a:latin typeface="Source Sans Pro Semibold"/>
                <a:cs typeface="Source Sans Pro Semibold"/>
              </a:rPr>
              <a:pPr algn="ctr" eaLnBrk="1" hangingPunct="1"/>
              <a:t>‹N›</a:t>
            </a:fld>
            <a:endParaRPr lang="it-IT" sz="1000" b="0" i="0" baseline="0">
              <a:solidFill>
                <a:srgbClr val="F47B20"/>
              </a:solidFill>
              <a:latin typeface="Source Sans Pro Semibold"/>
              <a:cs typeface="Source Sans Pro Semibold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914DDBC-A419-41FA-A158-73DD87EDB6E8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magine 3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C1EFB23D-DD5A-EF12-4BE8-3E4D2D783B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40310" r="11265" b="26822"/>
          <a:stretch/>
        </p:blipFill>
        <p:spPr>
          <a:xfrm>
            <a:off x="399888" y="6242136"/>
            <a:ext cx="1715981" cy="4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3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ttangolo 3">
            <a:extLst>
              <a:ext uri="{FF2B5EF4-FFF2-40B4-BE49-F238E27FC236}">
                <a16:creationId xmlns:a16="http://schemas.microsoft.com/office/drawing/2014/main" id="{E3EA3DAB-BB25-4C0C-B7A9-7DAEF0B133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90350" y="65088"/>
            <a:ext cx="32385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3CCA961-8D61-45BA-B27F-FB2DFAF75489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168F8B35-366F-48D5-AE67-32103A49E41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9832D1E-87FA-482C-A166-12681ADB4B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0" i="0" baseline="0" smtClean="0">
                <a:solidFill>
                  <a:srgbClr val="F47B20"/>
                </a:solidFill>
                <a:latin typeface="Source Sans Pro Semibold"/>
                <a:cs typeface="Source Sans Pro Semibold"/>
              </a:rPr>
              <a:pPr algn="ctr" eaLnBrk="1" hangingPunct="1"/>
              <a:t>‹N›</a:t>
            </a:fld>
            <a:endParaRPr lang="it-IT" sz="1000" b="0" i="0" baseline="0">
              <a:solidFill>
                <a:srgbClr val="F47B20"/>
              </a:solidFill>
              <a:latin typeface="Source Sans Pro Semibold"/>
              <a:cs typeface="Source Sans Pro Semibold"/>
            </a:endParaRPr>
          </a:p>
        </p:txBody>
      </p:sp>
      <p:sp>
        <p:nvSpPr>
          <p:cNvPr id="4" name="Segnaposto titolo 3">
            <a:extLst>
              <a:ext uri="{FF2B5EF4-FFF2-40B4-BE49-F238E27FC236}">
                <a16:creationId xmlns:a16="http://schemas.microsoft.com/office/drawing/2014/main" id="{51AF4284-6C34-43A5-A2D3-3714A380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4" y="365125"/>
            <a:ext cx="10932268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23B1B66-22C7-4D9B-9009-91B4BE934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888" y="131124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pic>
        <p:nvPicPr>
          <p:cNvPr id="2" name="Immagine 1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4432C2CC-B102-9D1C-357C-A25D9BC212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40310" r="11265" b="26822"/>
          <a:stretch/>
        </p:blipFill>
        <p:spPr>
          <a:xfrm>
            <a:off x="399888" y="6242136"/>
            <a:ext cx="1715981" cy="4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8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817" r:id="rId8"/>
    <p:sldLayoutId id="2147483818" r:id="rId9"/>
    <p:sldLayoutId id="2147483898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8" r:id="rId2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47B20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5pPr>
      <a:lvl6pPr marL="562722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6pPr>
      <a:lvl7pPr marL="1125444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7pPr>
      <a:lvl8pPr marL="1688165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8pPr>
      <a:lvl9pPr marL="2250887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9pPr>
    </p:titleStyle>
    <p:bodyStyle>
      <a:lvl1pPr marL="355600" indent="-355600" algn="l" rtl="0" eaLnBrk="0" fontAlgn="base" hangingPunct="0">
        <a:spcBef>
          <a:spcPct val="50000"/>
        </a:spcBef>
        <a:spcAft>
          <a:spcPct val="0"/>
        </a:spcAft>
        <a:buClr>
          <a:srgbClr val="FF6600"/>
        </a:buClr>
        <a:buSzPct val="105000"/>
        <a:buFont typeface="Arial" panose="020B0604020202020204" pitchFamily="34" charset="0"/>
        <a:buChar char="•"/>
        <a:defRPr sz="19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+mn-cs"/>
        </a:defRPr>
      </a:lvl1pPr>
      <a:lvl2pPr marL="723900" indent="-379413" algn="l" rtl="0" eaLnBrk="0" fontAlgn="base" hangingPunct="0">
        <a:spcBef>
          <a:spcPct val="50000"/>
        </a:spcBef>
        <a:spcAft>
          <a:spcPct val="0"/>
        </a:spcAft>
        <a:buClr>
          <a:srgbClr val="FF6600"/>
        </a:buClr>
        <a:buSzPct val="70000"/>
        <a:buFont typeface="Courier New" panose="02070309020205020404" pitchFamily="49" charset="0"/>
        <a:buChar char="o"/>
        <a:defRPr sz="19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2pPr>
      <a:lvl3pPr marL="1079500" indent="-355600" algn="l" rtl="0" eaLnBrk="0" fontAlgn="base" hangingPunct="0">
        <a:spcBef>
          <a:spcPct val="50000"/>
        </a:spcBef>
        <a:spcAft>
          <a:spcPct val="0"/>
        </a:spcAft>
        <a:buClr>
          <a:srgbClr val="F47B20"/>
        </a:buClr>
        <a:buSzPct val="80000"/>
        <a:buFont typeface="Source Sans Pro SemiBold" panose="020B0603030403020204" pitchFamily="34" charset="0"/>
        <a:buChar char="-"/>
        <a:defRPr sz="19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3pPr>
      <a:lvl4pPr marL="1874838" indent="-349250" algn="l" rtl="0" eaLnBrk="0" fontAlgn="base" hangingPunct="0">
        <a:spcBef>
          <a:spcPct val="50000"/>
        </a:spcBef>
        <a:spcAft>
          <a:spcPct val="0"/>
        </a:spcAft>
        <a:buClr>
          <a:srgbClr val="16165D"/>
        </a:buClr>
        <a:buSzPct val="105000"/>
        <a:buFont typeface="Arial" panose="020B0604020202020204" pitchFamily="34" charset="0"/>
        <a:buChar char="•"/>
        <a:defRPr sz="19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4pPr>
      <a:lvl5pPr marL="2543175" indent="-339725" algn="l" rtl="0" eaLnBrk="0" fontAlgn="base" hangingPunct="0">
        <a:spcBef>
          <a:spcPct val="20000"/>
        </a:spcBef>
        <a:spcAft>
          <a:spcPct val="0"/>
        </a:spcAft>
        <a:buClr>
          <a:srgbClr val="16165D"/>
        </a:buClr>
        <a:buSzPct val="120000"/>
        <a:buFont typeface="Arial" panose="020B0604020202020204" pitchFamily="34" charset="0"/>
        <a:buChar char="•"/>
        <a:defRPr sz="24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5pPr>
      <a:lvl6pPr marL="3094970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6pPr>
      <a:lvl7pPr marL="3657691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7pPr>
      <a:lvl8pPr marL="4220413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8pPr>
      <a:lvl9pPr marL="4783135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ttangolo 3">
            <a:extLst>
              <a:ext uri="{FF2B5EF4-FFF2-40B4-BE49-F238E27FC236}">
                <a16:creationId xmlns:a16="http://schemas.microsoft.com/office/drawing/2014/main" id="{E3EA3DAB-BB25-4C0C-B7A9-7DAEF0B133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90350" y="65088"/>
            <a:ext cx="32385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3CCA961-8D61-45BA-B27F-FB2DFAF75489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168F8B35-366F-48D5-AE67-32103A49E41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9832D1E-87FA-482C-A166-12681ADB4B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0" i="0" baseline="0" smtClean="0">
                <a:solidFill>
                  <a:srgbClr val="F47B20"/>
                </a:solidFill>
                <a:latin typeface="Source Sans Pro Semibold"/>
                <a:cs typeface="Source Sans Pro Semibold"/>
              </a:rPr>
              <a:pPr algn="ctr" eaLnBrk="1" hangingPunct="1"/>
              <a:t>‹N›</a:t>
            </a:fld>
            <a:endParaRPr lang="it-IT" sz="1000" b="0" i="0" baseline="0">
              <a:solidFill>
                <a:srgbClr val="F47B20"/>
              </a:solidFill>
              <a:latin typeface="Source Sans Pro Semibold"/>
              <a:cs typeface="Source Sans Pro Semibold"/>
            </a:endParaRPr>
          </a:p>
        </p:txBody>
      </p:sp>
      <p:sp>
        <p:nvSpPr>
          <p:cNvPr id="4" name="Segnaposto titolo 3">
            <a:extLst>
              <a:ext uri="{FF2B5EF4-FFF2-40B4-BE49-F238E27FC236}">
                <a16:creationId xmlns:a16="http://schemas.microsoft.com/office/drawing/2014/main" id="{51AF4284-6C34-43A5-A2D3-3714A380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"/>
            <a:ext cx="11376024" cy="918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23B1B66-22C7-4D9B-9009-91B4BE934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460" y="1063487"/>
            <a:ext cx="11384124" cy="4927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pic>
        <p:nvPicPr>
          <p:cNvPr id="6" name="Immagine 5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5491446C-A484-7E11-6D70-DDB244667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40310" r="11265" b="26822"/>
          <a:stretch/>
        </p:blipFill>
        <p:spPr>
          <a:xfrm>
            <a:off x="310238" y="6242136"/>
            <a:ext cx="1715981" cy="4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47B20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5pPr>
      <a:lvl6pPr marL="562722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6pPr>
      <a:lvl7pPr marL="1125444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7pPr>
      <a:lvl8pPr marL="1688165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8pPr>
      <a:lvl9pPr marL="2250887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9pPr>
    </p:titleStyle>
    <p:bodyStyle>
      <a:lvl1pPr marL="268288" indent="-268288" algn="l" rtl="0" eaLnBrk="0" fontAlgn="base" hangingPunct="0">
        <a:spcBef>
          <a:spcPct val="50000"/>
        </a:spcBef>
        <a:spcAft>
          <a:spcPct val="0"/>
        </a:spcAft>
        <a:buClr>
          <a:srgbClr val="FF6600"/>
        </a:buClr>
        <a:buSzPct val="105000"/>
        <a:buFont typeface="Arial" panose="020B0604020202020204" pitchFamily="34" charset="0"/>
        <a:buChar char="•"/>
        <a:defRPr sz="1900">
          <a:solidFill>
            <a:srgbClr val="001E60"/>
          </a:solidFill>
          <a:latin typeface="+mj-lt"/>
          <a:ea typeface="Source Sans Pro SemiBold" panose="020B0603030403020204" pitchFamily="34" charset="0"/>
          <a:cs typeface="+mn-cs"/>
        </a:defRPr>
      </a:lvl1pPr>
      <a:lvl2pPr marL="625475" indent="-280988" algn="l" rtl="0" eaLnBrk="0" fontAlgn="base" hangingPunct="0">
        <a:spcBef>
          <a:spcPct val="50000"/>
        </a:spcBef>
        <a:spcAft>
          <a:spcPct val="0"/>
        </a:spcAft>
        <a:buClr>
          <a:srgbClr val="FF6600"/>
        </a:buClr>
        <a:buSzPct val="70000"/>
        <a:buFont typeface="Courier New" panose="02070309020205020404" pitchFamily="49" charset="0"/>
        <a:buChar char="o"/>
        <a:defRPr sz="1900">
          <a:solidFill>
            <a:srgbClr val="001E60"/>
          </a:solidFill>
          <a:latin typeface="+mj-lt"/>
          <a:ea typeface="Source Sans Pro SemiBold" panose="020B0603030403020204" pitchFamily="34" charset="0"/>
        </a:defRPr>
      </a:lvl2pPr>
      <a:lvl3pPr marL="984250" indent="-355600" algn="l" rtl="0" eaLnBrk="0" fontAlgn="base" hangingPunct="0">
        <a:spcBef>
          <a:spcPct val="50000"/>
        </a:spcBef>
        <a:spcAft>
          <a:spcPct val="0"/>
        </a:spcAft>
        <a:buClr>
          <a:srgbClr val="F47B20"/>
        </a:buClr>
        <a:buSzPct val="80000"/>
        <a:buFont typeface="Source Sans Pro" panose="020B0503030403020204" pitchFamily="34" charset="0"/>
        <a:buChar char="―"/>
        <a:defRPr sz="1900">
          <a:solidFill>
            <a:srgbClr val="001E60"/>
          </a:solidFill>
          <a:latin typeface="+mj-lt"/>
          <a:ea typeface="Source Sans Pro SemiBold" panose="020B0603030403020204" pitchFamily="34" charset="0"/>
        </a:defRPr>
      </a:lvl3pPr>
      <a:lvl4pPr marL="1874838" indent="-349250" algn="l" rtl="0" eaLnBrk="0" fontAlgn="base" hangingPunct="0">
        <a:spcBef>
          <a:spcPct val="50000"/>
        </a:spcBef>
        <a:spcAft>
          <a:spcPct val="0"/>
        </a:spcAft>
        <a:buClr>
          <a:srgbClr val="16165D"/>
        </a:buClr>
        <a:buSzPct val="105000"/>
        <a:buFont typeface="Arial" panose="020B0604020202020204" pitchFamily="34" charset="0"/>
        <a:buChar char="•"/>
        <a:defRPr sz="19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4pPr>
      <a:lvl5pPr marL="2543175" indent="-339725" algn="l" rtl="0" eaLnBrk="0" fontAlgn="base" hangingPunct="0">
        <a:spcBef>
          <a:spcPct val="20000"/>
        </a:spcBef>
        <a:spcAft>
          <a:spcPct val="0"/>
        </a:spcAft>
        <a:buClr>
          <a:srgbClr val="16165D"/>
        </a:buClr>
        <a:buSzPct val="120000"/>
        <a:buFont typeface="Arial" panose="020B0604020202020204" pitchFamily="34" charset="0"/>
        <a:buChar char="•"/>
        <a:defRPr sz="24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5pPr>
      <a:lvl6pPr marL="3094970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6pPr>
      <a:lvl7pPr marL="3657691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7pPr>
      <a:lvl8pPr marL="4220413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8pPr>
      <a:lvl9pPr marL="4783135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>
            <a:extLst>
              <a:ext uri="{FF2B5EF4-FFF2-40B4-BE49-F238E27FC236}">
                <a16:creationId xmlns:a16="http://schemas.microsoft.com/office/drawing/2014/main" id="{51E3A767-D8D3-4A34-BCBD-96D6C494F5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097061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17" imgW="473" imgH="476" progId="TCLayout.ActiveDocument.1">
                  <p:embed/>
                </p:oleObj>
              </mc:Choice>
              <mc:Fallback>
                <p:oleObj name="Diapositiva think-cell" r:id="rId17" imgW="473" imgH="476" progId="TCLayout.ActiveDocument.1">
                  <p:embed/>
                  <p:pic>
                    <p:nvPicPr>
                      <p:cNvPr id="3" name="Oggetto 2" hidden="1">
                        <a:extLst>
                          <a:ext uri="{FF2B5EF4-FFF2-40B4-BE49-F238E27FC236}">
                            <a16:creationId xmlns:a16="http://schemas.microsoft.com/office/drawing/2014/main" id="{51E3A767-D8D3-4A34-BCBD-96D6C494F5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ttangolo 3">
            <a:extLst>
              <a:ext uri="{FF2B5EF4-FFF2-40B4-BE49-F238E27FC236}">
                <a16:creationId xmlns:a16="http://schemas.microsoft.com/office/drawing/2014/main" id="{E3EA3DAB-BB25-4C0C-B7A9-7DAEF0B133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90350" y="65088"/>
            <a:ext cx="32385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3CCA961-8D61-45BA-B27F-FB2DFAF75489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168F8B35-366F-48D5-AE67-32103A49E41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9832D1E-87FA-482C-A166-12681ADB4B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0" i="0" baseline="0" smtClean="0">
                <a:solidFill>
                  <a:srgbClr val="F47B20"/>
                </a:solidFill>
                <a:latin typeface="Source Sans Pro Semibold"/>
                <a:cs typeface="Source Sans Pro Semibold"/>
              </a:rPr>
              <a:pPr algn="ctr" eaLnBrk="1" hangingPunct="1"/>
              <a:t>‹N›</a:t>
            </a:fld>
            <a:endParaRPr lang="it-IT" sz="1000" b="0" i="0" baseline="0">
              <a:solidFill>
                <a:srgbClr val="F47B20"/>
              </a:solidFill>
              <a:latin typeface="Source Sans Pro Semibold"/>
              <a:cs typeface="Source Sans Pro Semibold"/>
            </a:endParaRPr>
          </a:p>
        </p:txBody>
      </p:sp>
      <p:sp>
        <p:nvSpPr>
          <p:cNvPr id="4" name="Segnaposto titolo 3">
            <a:extLst>
              <a:ext uri="{FF2B5EF4-FFF2-40B4-BE49-F238E27FC236}">
                <a16:creationId xmlns:a16="http://schemas.microsoft.com/office/drawing/2014/main" id="{51AF4284-6C34-43A5-A2D3-3714A380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4" y="365125"/>
            <a:ext cx="10932268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23B1B66-22C7-4D9B-9009-91B4BE934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888" y="131124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pic>
        <p:nvPicPr>
          <p:cNvPr id="2" name="Immagine 1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50D63D69-D9CB-472D-3084-E244B2E674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40310" r="11265" b="26822"/>
          <a:stretch/>
        </p:blipFill>
        <p:spPr>
          <a:xfrm>
            <a:off x="399888" y="6242136"/>
            <a:ext cx="1715981" cy="4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0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47B20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5pPr>
      <a:lvl6pPr marL="562722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6pPr>
      <a:lvl7pPr marL="1125444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7pPr>
      <a:lvl8pPr marL="1688165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8pPr>
      <a:lvl9pPr marL="2250887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9pPr>
    </p:titleStyle>
    <p:bodyStyle>
      <a:lvl1pPr marL="355600" indent="-355600" algn="l" rtl="0" eaLnBrk="0" fontAlgn="base" hangingPunct="0">
        <a:spcBef>
          <a:spcPct val="50000"/>
        </a:spcBef>
        <a:spcAft>
          <a:spcPct val="0"/>
        </a:spcAft>
        <a:buClr>
          <a:srgbClr val="FF6600"/>
        </a:buClr>
        <a:buSzPct val="105000"/>
        <a:buFont typeface="Arial" panose="020B0604020202020204" pitchFamily="34" charset="0"/>
        <a:buChar char="•"/>
        <a:defRPr sz="19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+mn-cs"/>
        </a:defRPr>
      </a:lvl1pPr>
      <a:lvl2pPr marL="723900" indent="-379413" algn="l" rtl="0" eaLnBrk="0" fontAlgn="base" hangingPunct="0">
        <a:spcBef>
          <a:spcPct val="50000"/>
        </a:spcBef>
        <a:spcAft>
          <a:spcPct val="0"/>
        </a:spcAft>
        <a:buClr>
          <a:srgbClr val="FF6600"/>
        </a:buClr>
        <a:buSzPct val="70000"/>
        <a:buFont typeface="Courier New" panose="02070309020205020404" pitchFamily="49" charset="0"/>
        <a:buChar char="o"/>
        <a:defRPr sz="19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2pPr>
      <a:lvl3pPr marL="1079500" indent="-355600" algn="l" rtl="0" eaLnBrk="0" fontAlgn="base" hangingPunct="0">
        <a:spcBef>
          <a:spcPct val="50000"/>
        </a:spcBef>
        <a:spcAft>
          <a:spcPct val="0"/>
        </a:spcAft>
        <a:buClr>
          <a:srgbClr val="F47B20"/>
        </a:buClr>
        <a:buSzPct val="80000"/>
        <a:buFont typeface="Source Sans Pro SemiBold" panose="020B0603030403020204" pitchFamily="34" charset="0"/>
        <a:buChar char="-"/>
        <a:defRPr sz="19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3pPr>
      <a:lvl4pPr marL="1874838" indent="-349250" algn="l" rtl="0" eaLnBrk="0" fontAlgn="base" hangingPunct="0">
        <a:spcBef>
          <a:spcPct val="50000"/>
        </a:spcBef>
        <a:spcAft>
          <a:spcPct val="0"/>
        </a:spcAft>
        <a:buClr>
          <a:srgbClr val="16165D"/>
        </a:buClr>
        <a:buSzPct val="105000"/>
        <a:buFont typeface="Arial" panose="020B0604020202020204" pitchFamily="34" charset="0"/>
        <a:buChar char="•"/>
        <a:defRPr sz="19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4pPr>
      <a:lvl5pPr marL="2543175" indent="-339725" algn="l" rtl="0" eaLnBrk="0" fontAlgn="base" hangingPunct="0">
        <a:spcBef>
          <a:spcPct val="20000"/>
        </a:spcBef>
        <a:spcAft>
          <a:spcPct val="0"/>
        </a:spcAft>
        <a:buClr>
          <a:srgbClr val="16165D"/>
        </a:buClr>
        <a:buSzPct val="120000"/>
        <a:buFont typeface="Arial" panose="020B0604020202020204" pitchFamily="34" charset="0"/>
        <a:buChar char="•"/>
        <a:defRPr sz="24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5pPr>
      <a:lvl6pPr marL="3094970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6pPr>
      <a:lvl7pPr marL="3657691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7pPr>
      <a:lvl8pPr marL="4220413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8pPr>
      <a:lvl9pPr marL="4783135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ttangolo 3">
            <a:extLst>
              <a:ext uri="{FF2B5EF4-FFF2-40B4-BE49-F238E27FC236}">
                <a16:creationId xmlns:a16="http://schemas.microsoft.com/office/drawing/2014/main" id="{E3EA3DAB-BB25-4C0C-B7A9-7DAEF0B133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90350" y="65088"/>
            <a:ext cx="32385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3CCA961-8D61-45BA-B27F-FB2DFAF75489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168F8B35-366F-48D5-AE67-32103A49E41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9832D1E-87FA-482C-A166-12681ADB4B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0" i="0" baseline="0" smtClean="0">
                <a:solidFill>
                  <a:srgbClr val="F47B20"/>
                </a:solidFill>
                <a:latin typeface="Source Sans Pro Semibold"/>
                <a:cs typeface="Source Sans Pro Semibold"/>
              </a:rPr>
              <a:pPr algn="ctr" eaLnBrk="1" hangingPunct="1"/>
              <a:t>‹N›</a:t>
            </a:fld>
            <a:endParaRPr lang="it-IT" sz="1000" b="0" i="0" baseline="0">
              <a:solidFill>
                <a:srgbClr val="F47B20"/>
              </a:solidFill>
              <a:latin typeface="Source Sans Pro Semibold"/>
              <a:cs typeface="Source Sans Pro Semibold"/>
            </a:endParaRPr>
          </a:p>
        </p:txBody>
      </p:sp>
      <p:sp>
        <p:nvSpPr>
          <p:cNvPr id="4" name="Segnaposto titolo 3">
            <a:extLst>
              <a:ext uri="{FF2B5EF4-FFF2-40B4-BE49-F238E27FC236}">
                <a16:creationId xmlns:a16="http://schemas.microsoft.com/office/drawing/2014/main" id="{51AF4284-6C34-43A5-A2D3-3714A380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"/>
            <a:ext cx="11376024" cy="918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23B1B66-22C7-4D9B-9009-91B4BE934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460" y="1063487"/>
            <a:ext cx="11384124" cy="4927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pic>
        <p:nvPicPr>
          <p:cNvPr id="3" name="Immagine 2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2734953F-34EC-3D05-A02D-1A00268188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5" y="6170614"/>
            <a:ext cx="1600200" cy="52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7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47B20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rgbClr val="F47B20"/>
          </a:solidFill>
          <a:latin typeface="Tahoma" pitchFamily="34" charset="0"/>
          <a:ea typeface="MS PGothic" panose="020B0600070205080204" pitchFamily="34" charset="-128"/>
        </a:defRPr>
      </a:lvl5pPr>
      <a:lvl6pPr marL="562722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6pPr>
      <a:lvl7pPr marL="1125444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7pPr>
      <a:lvl8pPr marL="1688165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8pPr>
      <a:lvl9pPr marL="2250887" algn="l" rtl="0" fontAlgn="base">
        <a:spcBef>
          <a:spcPct val="0"/>
        </a:spcBef>
        <a:spcAft>
          <a:spcPct val="0"/>
        </a:spcAft>
        <a:defRPr sz="2462">
          <a:solidFill>
            <a:srgbClr val="020060"/>
          </a:solidFill>
          <a:latin typeface="Tahoma" pitchFamily="34" charset="0"/>
        </a:defRPr>
      </a:lvl9pPr>
    </p:titleStyle>
    <p:bodyStyle>
      <a:lvl1pPr marL="268288" indent="-268288" algn="l" rtl="0" eaLnBrk="0" fontAlgn="base" hangingPunct="0">
        <a:spcBef>
          <a:spcPct val="50000"/>
        </a:spcBef>
        <a:spcAft>
          <a:spcPct val="0"/>
        </a:spcAft>
        <a:buClr>
          <a:srgbClr val="FF6600"/>
        </a:buClr>
        <a:buSzPct val="105000"/>
        <a:buFont typeface="Arial" panose="020B0604020202020204" pitchFamily="34" charset="0"/>
        <a:buChar char="•"/>
        <a:defRPr sz="1900">
          <a:solidFill>
            <a:srgbClr val="001E60"/>
          </a:solidFill>
          <a:latin typeface="+mj-lt"/>
          <a:ea typeface="Source Sans Pro SemiBold" panose="020B0603030403020204" pitchFamily="34" charset="0"/>
          <a:cs typeface="+mn-cs"/>
        </a:defRPr>
      </a:lvl1pPr>
      <a:lvl2pPr marL="625475" indent="-280988" algn="l" rtl="0" eaLnBrk="0" fontAlgn="base" hangingPunct="0">
        <a:spcBef>
          <a:spcPct val="50000"/>
        </a:spcBef>
        <a:spcAft>
          <a:spcPct val="0"/>
        </a:spcAft>
        <a:buClr>
          <a:srgbClr val="FF6600"/>
        </a:buClr>
        <a:buSzPct val="70000"/>
        <a:buFont typeface="Courier New" panose="02070309020205020404" pitchFamily="49" charset="0"/>
        <a:buChar char="o"/>
        <a:defRPr sz="1900">
          <a:solidFill>
            <a:srgbClr val="001E60"/>
          </a:solidFill>
          <a:latin typeface="+mj-lt"/>
          <a:ea typeface="Source Sans Pro SemiBold" panose="020B0603030403020204" pitchFamily="34" charset="0"/>
        </a:defRPr>
      </a:lvl2pPr>
      <a:lvl3pPr marL="984250" indent="-355600" algn="l" rtl="0" eaLnBrk="0" fontAlgn="base" hangingPunct="0">
        <a:spcBef>
          <a:spcPct val="50000"/>
        </a:spcBef>
        <a:spcAft>
          <a:spcPct val="0"/>
        </a:spcAft>
        <a:buClr>
          <a:srgbClr val="F47B20"/>
        </a:buClr>
        <a:buSzPct val="80000"/>
        <a:buFont typeface="Source Sans Pro" panose="020B0503030403020204" pitchFamily="34" charset="0"/>
        <a:buChar char="―"/>
        <a:defRPr sz="1900">
          <a:solidFill>
            <a:srgbClr val="001E60"/>
          </a:solidFill>
          <a:latin typeface="+mj-lt"/>
          <a:ea typeface="Source Sans Pro SemiBold" panose="020B0603030403020204" pitchFamily="34" charset="0"/>
        </a:defRPr>
      </a:lvl3pPr>
      <a:lvl4pPr marL="1874838" indent="-349250" algn="l" rtl="0" eaLnBrk="0" fontAlgn="base" hangingPunct="0">
        <a:spcBef>
          <a:spcPct val="50000"/>
        </a:spcBef>
        <a:spcAft>
          <a:spcPct val="0"/>
        </a:spcAft>
        <a:buClr>
          <a:srgbClr val="16165D"/>
        </a:buClr>
        <a:buSzPct val="105000"/>
        <a:buFont typeface="Arial" panose="020B0604020202020204" pitchFamily="34" charset="0"/>
        <a:buChar char="•"/>
        <a:defRPr sz="19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4pPr>
      <a:lvl5pPr marL="2543175" indent="-339725" algn="l" rtl="0" eaLnBrk="0" fontAlgn="base" hangingPunct="0">
        <a:spcBef>
          <a:spcPct val="20000"/>
        </a:spcBef>
        <a:spcAft>
          <a:spcPct val="0"/>
        </a:spcAft>
        <a:buClr>
          <a:srgbClr val="16165D"/>
        </a:buClr>
        <a:buSzPct val="120000"/>
        <a:buFont typeface="Arial" panose="020B0604020202020204" pitchFamily="34" charset="0"/>
        <a:buChar char="•"/>
        <a:defRPr sz="2400">
          <a:solidFill>
            <a:srgbClr val="003A80"/>
          </a:solidFill>
          <a:latin typeface="Source Sans Pro SemiBold" panose="020B0603030403020204" pitchFamily="34" charset="0"/>
          <a:ea typeface="Source Sans Pro SemiBold" panose="020B0603030403020204" pitchFamily="34" charset="0"/>
        </a:defRPr>
      </a:lvl5pPr>
      <a:lvl6pPr marL="3094970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6pPr>
      <a:lvl7pPr marL="3657691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7pPr>
      <a:lvl8pPr marL="4220413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8pPr>
      <a:lvl9pPr marL="4783135" indent="-281361" algn="l" rtl="0" fontAlgn="base">
        <a:spcBef>
          <a:spcPct val="20000"/>
        </a:spcBef>
        <a:spcAft>
          <a:spcPct val="0"/>
        </a:spcAft>
        <a:buChar char="»"/>
        <a:defRPr sz="2462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>
            <a:extLst>
              <a:ext uri="{FF2B5EF4-FFF2-40B4-BE49-F238E27FC236}">
                <a16:creationId xmlns:a16="http://schemas.microsoft.com/office/drawing/2014/main" id="{C5F2D8A8-0099-4A9D-8086-F133407E03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1951817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20" imgW="395" imgH="396" progId="TCLayout.ActiveDocument.1">
                  <p:embed/>
                </p:oleObj>
              </mc:Choice>
              <mc:Fallback>
                <p:oleObj name="Diapositiva think-cell" r:id="rId20" imgW="395" imgH="396" progId="TCLayout.ActiveDocument.1">
                  <p:embed/>
                  <p:pic>
                    <p:nvPicPr>
                      <p:cNvPr id="2" name="Oggetto 1" hidden="1">
                        <a:extLst>
                          <a:ext uri="{FF2B5EF4-FFF2-40B4-BE49-F238E27FC236}">
                            <a16:creationId xmlns:a16="http://schemas.microsoft.com/office/drawing/2014/main" id="{C5F2D8A8-0099-4A9D-8086-F133407E03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9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0" i="0" baseline="0" smtClean="0">
                <a:solidFill>
                  <a:srgbClr val="F47B20"/>
                </a:solidFill>
                <a:latin typeface="Source Sans Pro Semibold"/>
                <a:cs typeface="Source Sans Pro Semibold"/>
              </a:rPr>
              <a:t>‹N›</a:t>
            </a:fld>
            <a:endParaRPr lang="it-IT" sz="1000" b="0" i="0" baseline="0">
              <a:solidFill>
                <a:srgbClr val="F47B20"/>
              </a:solidFill>
              <a:latin typeface="Source Sans Pro Semibold"/>
              <a:cs typeface="Source Sans Pro Semibold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914DDBC-A419-41FA-A158-73DD87EDB6E8}"/>
              </a:ext>
            </a:extLst>
          </p:cNvPr>
          <p:cNvCxnSpPr>
            <a:cxnSpLocks/>
          </p:cNvCxnSpPr>
          <p:nvPr userDrawn="1"/>
        </p:nvCxnSpPr>
        <p:spPr>
          <a:xfrm>
            <a:off x="399888" y="918324"/>
            <a:ext cx="11384124" cy="0"/>
          </a:xfrm>
          <a:prstGeom prst="line">
            <a:avLst/>
          </a:prstGeom>
          <a:ln>
            <a:solidFill>
              <a:srgbClr val="F47B2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magine 3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A3D22825-1804-07D2-E14A-FB6C1BCEC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40310" r="11265" b="26822"/>
          <a:stretch/>
        </p:blipFill>
        <p:spPr>
          <a:xfrm>
            <a:off x="399888" y="6242136"/>
            <a:ext cx="1715981" cy="4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5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>
            <a:extLst>
              <a:ext uri="{FF2B5EF4-FFF2-40B4-BE49-F238E27FC236}">
                <a16:creationId xmlns:a16="http://schemas.microsoft.com/office/drawing/2014/main" id="{DDB38C87-055B-4627-8A3A-7F37AB4A15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221921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16" imgW="395" imgH="396" progId="TCLayout.ActiveDocument.1">
                  <p:embed/>
                </p:oleObj>
              </mc:Choice>
              <mc:Fallback>
                <p:oleObj name="Diapositiva think-cell" r:id="rId16" imgW="395" imgH="396" progId="TCLayout.ActiveDocument.1">
                  <p:embed/>
                  <p:pic>
                    <p:nvPicPr>
                      <p:cNvPr id="2" name="Oggetto 1" hidden="1">
                        <a:extLst>
                          <a:ext uri="{FF2B5EF4-FFF2-40B4-BE49-F238E27FC236}">
                            <a16:creationId xmlns:a16="http://schemas.microsoft.com/office/drawing/2014/main" id="{DDB38C87-055B-4627-8A3A-7F37AB4A15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50" y="6011060"/>
            <a:ext cx="839403" cy="839403"/>
          </a:xfrm>
          <a:prstGeom prst="rect">
            <a:avLst/>
          </a:prstGeom>
        </p:spPr>
      </p:pic>
      <p:sp>
        <p:nvSpPr>
          <p:cNvPr id="9" name="CasellaDiTesto 2">
            <a:extLst>
              <a:ext uri="{FF2B5EF4-FFF2-40B4-BE49-F238E27FC236}">
                <a16:creationId xmlns:a16="http://schemas.microsoft.com/office/drawing/2014/main" id="{6990FCCA-7A0D-4536-8AAA-3EFEE95F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04774" y="6359789"/>
            <a:ext cx="419225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E3E4183D-06A6-FE4E-AB90-E3B27D392836}" type="slidenum">
              <a:rPr lang="it-IT" sz="1050" b="0" i="0" baseline="0" smtClean="0">
                <a:solidFill>
                  <a:srgbClr val="F47B20"/>
                </a:solidFill>
                <a:latin typeface="Source Sans Pro Semibold"/>
                <a:cs typeface="Source Sans Pro Semibold"/>
              </a:rPr>
              <a:pPr algn="ctr" eaLnBrk="1" hangingPunct="1"/>
              <a:t>‹N›</a:t>
            </a:fld>
            <a:endParaRPr lang="it-IT" sz="1000" b="0" i="0" baseline="0">
              <a:solidFill>
                <a:srgbClr val="F47B20"/>
              </a:solidFill>
              <a:latin typeface="Source Sans Pro Semibold"/>
              <a:cs typeface="Source Sans Pro Semibold"/>
            </a:endParaRPr>
          </a:p>
        </p:txBody>
      </p:sp>
      <p:pic>
        <p:nvPicPr>
          <p:cNvPr id="3" name="Immagine 2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54F83F1E-B0F7-BFEF-45C7-F8A091E46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40310" r="11265" b="26822"/>
          <a:stretch/>
        </p:blipFill>
        <p:spPr>
          <a:xfrm>
            <a:off x="399888" y="6242136"/>
            <a:ext cx="1715981" cy="4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4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emf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emf"/><Relationship Id="rId10" Type="http://schemas.openxmlformats.org/officeDocument/2006/relationships/image" Target="../media/image38.png"/><Relationship Id="rId4" Type="http://schemas.openxmlformats.org/officeDocument/2006/relationships/image" Target="../media/image32.emf"/><Relationship Id="rId9" Type="http://schemas.openxmlformats.org/officeDocument/2006/relationships/image" Target="../media/image37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1.png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44.pn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chart" Target="../charts/chart21.xml"/><Relationship Id="rId4" Type="http://schemas.openxmlformats.org/officeDocument/2006/relationships/image" Target="../media/image45.png"/><Relationship Id="rId9" Type="http://schemas.openxmlformats.org/officeDocument/2006/relationships/chart" Target="../charts/char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8.xml"/><Relationship Id="rId5" Type="http://schemas.openxmlformats.org/officeDocument/2006/relationships/image" Target="../media/image58.png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brosetti.eu/news/il-valore-della-filiera-degli-elettrodomestici/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63.pn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FC5B4C-E0E2-41C5-ACCA-783993EA443F}"/>
              </a:ext>
            </a:extLst>
          </p:cNvPr>
          <p:cNvSpPr txBox="1"/>
          <p:nvPr/>
        </p:nvSpPr>
        <p:spPr>
          <a:xfrm>
            <a:off x="8067059" y="6436915"/>
            <a:ext cx="2953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Non c’è vento a favore per chi non conosce il porto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72116F5-6D33-4E01-A540-C1DF1EDE412A}"/>
              </a:ext>
            </a:extLst>
          </p:cNvPr>
          <p:cNvSpPr txBox="1"/>
          <p:nvPr/>
        </p:nvSpPr>
        <p:spPr>
          <a:xfrm>
            <a:off x="5399121" y="500479"/>
            <a:ext cx="633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 TANK  |  MANAGEMENT CONSULTING  |  LEADERS’ EDUCATION  |  SUMMIT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E0394A9-4D05-4A7F-BC05-EA161336293F}"/>
              </a:ext>
            </a:extLst>
          </p:cNvPr>
          <p:cNvSpPr txBox="1"/>
          <p:nvPr/>
        </p:nvSpPr>
        <p:spPr>
          <a:xfrm>
            <a:off x="240885" y="6474565"/>
            <a:ext cx="14796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© 2024 Tutti i diritti riservati</a:t>
            </a:r>
          </a:p>
        </p:txBody>
      </p:sp>
      <p:pic>
        <p:nvPicPr>
          <p:cNvPr id="3" name="Immagine 2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837F8EC3-01EC-0FE7-2491-DC26C152BB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6" y="368127"/>
            <a:ext cx="2160000" cy="4912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174DF74-F72E-25AC-38FC-A74452319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68" y="4421245"/>
            <a:ext cx="4457929" cy="162568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CD55B6-CC20-4861-A284-E52F2736A531}"/>
              </a:ext>
            </a:extLst>
          </p:cNvPr>
          <p:cNvSpPr txBox="1"/>
          <p:nvPr/>
        </p:nvSpPr>
        <p:spPr>
          <a:xfrm>
            <a:off x="333165" y="1611603"/>
            <a:ext cx="1167440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300" b="0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/>
                <a:ea typeface="Source Sans Pro SemiBold" panose="020B0603030403020204" pitchFamily="34" charset="0"/>
                <a:cs typeface="+mn-cs"/>
              </a:rPr>
              <a:t>Il valore della filiera degli elettrodomestici per la competitività </a:t>
            </a:r>
            <a:br>
              <a:rPr kumimoji="0" lang="it-IT" sz="3300" b="0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/>
                <a:ea typeface="Source Sans Pro SemiBold" panose="020B0603030403020204" pitchFamily="34" charset="0"/>
                <a:cs typeface="+mn-cs"/>
              </a:rPr>
            </a:br>
            <a:r>
              <a:rPr kumimoji="0" lang="it-IT" sz="3300" b="0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/>
                <a:ea typeface="Source Sans Pro SemiBold" panose="020B0603030403020204" pitchFamily="34" charset="0"/>
                <a:cs typeface="+mn-cs"/>
              </a:rPr>
              <a:t>e la transizione sostenibile e circolare del Paese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srgbClr val="3B3A6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B7A938E-E2BD-89CB-A113-C05C499FB290}"/>
              </a:ext>
            </a:extLst>
          </p:cNvPr>
          <p:cNvSpPr/>
          <p:nvPr/>
        </p:nvSpPr>
        <p:spPr>
          <a:xfrm>
            <a:off x="333165" y="2979326"/>
            <a:ext cx="1146095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F47B20"/>
                </a:solidFill>
                <a:latin typeface="Source Sans Pro SemiBold"/>
                <a:ea typeface="MS PGothic" pitchFamily="34" charset="-128"/>
              </a:rPr>
              <a:t>I risultati chiave del Position Paper</a:t>
            </a:r>
            <a:endParaRPr lang="en-US" sz="2000" dirty="0">
              <a:solidFill>
                <a:srgbClr val="001E60"/>
              </a:solidFill>
              <a:ea typeface="MS PGothic" pitchFamily="34" charset="-128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1E60"/>
                </a:solidFill>
                <a:ea typeface="MS PGothic" pitchFamily="34" charset="-128"/>
              </a:rPr>
              <a:t>Benedetta Brioschi</a:t>
            </a:r>
            <a:r>
              <a:rPr lang="it-IT" sz="2000" dirty="0">
                <a:solidFill>
                  <a:srgbClr val="001E60"/>
                </a:solidFill>
                <a:ea typeface="MS PGothic" pitchFamily="34" charset="-128"/>
              </a:rPr>
              <a:t>, Partner e Responsabile Food &amp; Retail e </a:t>
            </a:r>
            <a:r>
              <a:rPr lang="it-IT" sz="2000" dirty="0" err="1">
                <a:solidFill>
                  <a:srgbClr val="001E60"/>
                </a:solidFill>
                <a:ea typeface="MS PGothic" pitchFamily="34" charset="-128"/>
              </a:rPr>
              <a:t>Sustainability</a:t>
            </a:r>
            <a:r>
              <a:rPr lang="en-US" sz="2000" dirty="0">
                <a:solidFill>
                  <a:srgbClr val="001E60"/>
                </a:solidFill>
                <a:ea typeface="MS PGothic" pitchFamily="34" charset="-128"/>
              </a:rPr>
              <a:t>, TEHA Group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FFFFFF">
                  <a:lumMod val="50000"/>
                </a:srgbClr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Roma, 12 settembre 2024</a:t>
            </a:r>
          </a:p>
        </p:txBody>
      </p:sp>
    </p:spTree>
    <p:extLst>
      <p:ext uri="{BB962C8B-B14F-4D97-AF65-F5344CB8AC3E}">
        <p14:creationId xmlns:p14="http://schemas.microsoft.com/office/powerpoint/2010/main" val="2434607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77F22A-A1CA-C6B1-E73D-682B7CF6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kern="0" dirty="0"/>
              <a:t>L’Italia non è più il fanalino di coda dell’area Euro: la crescita accumulata</a:t>
            </a:r>
            <a:br>
              <a:rPr lang="it-IT" kern="0" dirty="0"/>
            </a:br>
            <a:r>
              <a:rPr lang="it-IT" kern="0" dirty="0"/>
              <a:t>nel periodo post-Covid (13,2%) è superiore alla media UE-27</a:t>
            </a:r>
            <a:endParaRPr lang="it-IT" dirty="0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242B6370-1F47-015A-9310-ACF83FEA28D3}"/>
              </a:ext>
            </a:extLst>
          </p:cNvPr>
          <p:cNvCxnSpPr>
            <a:cxnSpLocks/>
          </p:cNvCxnSpPr>
          <p:nvPr/>
        </p:nvCxnSpPr>
        <p:spPr>
          <a:xfrm flipV="1">
            <a:off x="6683255" y="3395393"/>
            <a:ext cx="952026" cy="3819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7207C10-0C86-3350-D331-B725DE19E088}"/>
              </a:ext>
            </a:extLst>
          </p:cNvPr>
          <p:cNvCxnSpPr>
            <a:cxnSpLocks/>
          </p:cNvCxnSpPr>
          <p:nvPr/>
        </p:nvCxnSpPr>
        <p:spPr>
          <a:xfrm flipV="1">
            <a:off x="6835655" y="3432046"/>
            <a:ext cx="952026" cy="3819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547BE69-D718-F64B-4179-4E73CB4C459B}"/>
              </a:ext>
            </a:extLst>
          </p:cNvPr>
          <p:cNvCxnSpPr>
            <a:cxnSpLocks/>
          </p:cNvCxnSpPr>
          <p:nvPr/>
        </p:nvCxnSpPr>
        <p:spPr>
          <a:xfrm flipV="1">
            <a:off x="6785804" y="3595422"/>
            <a:ext cx="483170" cy="1938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2E089F7-F3AE-8DB6-C9D1-1BB75519AD3B}"/>
              </a:ext>
            </a:extLst>
          </p:cNvPr>
          <p:cNvCxnSpPr>
            <a:cxnSpLocks/>
          </p:cNvCxnSpPr>
          <p:nvPr/>
        </p:nvCxnSpPr>
        <p:spPr>
          <a:xfrm flipV="1">
            <a:off x="6524918" y="3713669"/>
            <a:ext cx="629945" cy="2527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CEF88E1C-D979-1ED2-048B-C6777A644477}"/>
              </a:ext>
            </a:extLst>
          </p:cNvPr>
          <p:cNvSpPr/>
          <p:nvPr/>
        </p:nvSpPr>
        <p:spPr bwMode="auto">
          <a:xfrm>
            <a:off x="2016245" y="1084928"/>
            <a:ext cx="8159510" cy="834765"/>
          </a:xfrm>
          <a:prstGeom prst="rect">
            <a:avLst/>
          </a:prstGeom>
          <a:noFill/>
          <a:ln w="0" cap="sq">
            <a:noFill/>
            <a:prstDash val="solid"/>
            <a:miter lim="800000"/>
            <a:headEnd/>
            <a:tailEnd/>
          </a:ln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Crescita annua e cumulata del PIL in Italia, Francia, Germania e UE-27</a:t>
            </a:r>
            <a:b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(variazione % su valori concatenati), 2021-2023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561D3A-2EB7-7BBF-0966-FAAC67896D73}"/>
              </a:ext>
            </a:extLst>
          </p:cNvPr>
          <p:cNvSpPr txBox="1"/>
          <p:nvPr/>
        </p:nvSpPr>
        <p:spPr>
          <a:xfrm>
            <a:off x="2456180" y="6466080"/>
            <a:ext cx="934964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  <a:sym typeface="Symbol" panose="05050102010706020507" pitchFamily="18" charset="2"/>
              </a:rPr>
              <a:t>Fonte: elaborazione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TEHA Group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  <a:sym typeface="Symbol" panose="05050102010706020507" pitchFamily="18" charset="2"/>
              </a:rPr>
              <a:t>su dati Eurostat, 2024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2B0DCA68-8A0B-C1BA-D6F8-E38DAB3BF901}"/>
              </a:ext>
            </a:extLst>
          </p:cNvPr>
          <p:cNvGraphicFramePr>
            <a:graphicFrameLocks/>
          </p:cNvGraphicFramePr>
          <p:nvPr/>
        </p:nvGraphicFramePr>
        <p:xfrm>
          <a:off x="403313" y="1919693"/>
          <a:ext cx="11538081" cy="4124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ttangolo 14">
            <a:extLst>
              <a:ext uri="{FF2B5EF4-FFF2-40B4-BE49-F238E27FC236}">
                <a16:creationId xmlns:a16="http://schemas.microsoft.com/office/drawing/2014/main" id="{96538E84-D1F8-FD8D-1A40-CBF528E18B95}"/>
              </a:ext>
            </a:extLst>
          </p:cNvPr>
          <p:cNvSpPr/>
          <p:nvPr/>
        </p:nvSpPr>
        <p:spPr>
          <a:xfrm>
            <a:off x="213756" y="2006930"/>
            <a:ext cx="843148" cy="345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78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71F45-A2B4-9345-3050-8EB7CFC36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232C7CC-70B6-9809-C231-A39352434907}"/>
              </a:ext>
            </a:extLst>
          </p:cNvPr>
          <p:cNvSpPr/>
          <p:nvPr/>
        </p:nvSpPr>
        <p:spPr bwMode="auto">
          <a:xfrm>
            <a:off x="0" y="694945"/>
            <a:ext cx="12192000" cy="4818887"/>
          </a:xfrm>
          <a:prstGeom prst="rect">
            <a:avLst/>
          </a:prstGeom>
          <a:solidFill>
            <a:srgbClr val="001E60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Messaggio </a:t>
            </a:r>
            <a:r>
              <a:rPr lang="it-IT" sz="4000" b="1" dirty="0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2</a:t>
            </a:r>
            <a:endParaRPr lang="it-IT" sz="3200" dirty="0">
              <a:solidFill>
                <a:srgbClr val="FFFFFF"/>
              </a:solidFill>
              <a:latin typeface="Source Sans Pro"/>
              <a:ea typeface="MS PGothic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consumi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 rappresentano il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 del PIL italiano</a:t>
            </a:r>
            <a:r>
              <a:rPr lang="it-IT" sz="3200" dirty="0">
                <a:solidFill>
                  <a:schemeClr val="bg1"/>
                </a:solidFill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 e sono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un elemento chiave per la ripartenza. Sono tuttavia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stagnanti da più di 10 anni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e le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spese comprimibili </a:t>
            </a:r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(di cui gli elettrodomestici fanno parte) rischiano di subire un’ulteriore contrazione, a causa del calo del potere d’acquisto degli italiani</a:t>
            </a:r>
          </a:p>
        </p:txBody>
      </p:sp>
    </p:spTree>
    <p:extLst>
      <p:ext uri="{BB962C8B-B14F-4D97-AF65-F5344CB8AC3E}">
        <p14:creationId xmlns:p14="http://schemas.microsoft.com/office/powerpoint/2010/main" val="224053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F9E9C-F9E8-2340-ED32-5E501E3A5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A324B19E-CF44-9317-ABF5-113D454029CA}"/>
              </a:ext>
            </a:extLst>
          </p:cNvPr>
          <p:cNvSpPr txBox="1">
            <a:spLocks/>
          </p:cNvSpPr>
          <p:nvPr/>
        </p:nvSpPr>
        <p:spPr>
          <a:xfrm>
            <a:off x="407988" y="0"/>
            <a:ext cx="11112499" cy="918324"/>
          </a:xfrm>
          <a:prstGeom prst="rect">
            <a:avLst/>
          </a:prstGeom>
        </p:spPr>
        <p:txBody>
          <a:bodyPr anchor="ctr"/>
          <a:lstStyle>
            <a:lvl1pPr marL="0" indent="0" defTabSz="91440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Se il Paese vuole tornare a crescere non può dimenticarsi della rilevanza dei consumi, 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che rappresentano il 60% del PIL italiano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37C28A-E0A1-8018-1330-FF71712F3371}"/>
              </a:ext>
            </a:extLst>
          </p:cNvPr>
          <p:cNvSpPr txBox="1"/>
          <p:nvPr/>
        </p:nvSpPr>
        <p:spPr>
          <a:xfrm>
            <a:off x="2027238" y="6340319"/>
            <a:ext cx="1078494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Fonte: rielaborazione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Arial" panose="020B0604020202020204" pitchFamily="34" charset="0"/>
              </a:rPr>
              <a:t>TEHA Group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su dati Istat, 2024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617BA1-A7CC-261A-2B43-C9B8C539A9F0}"/>
              </a:ext>
            </a:extLst>
          </p:cNvPr>
          <p:cNvSpPr txBox="1"/>
          <p:nvPr/>
        </p:nvSpPr>
        <p:spPr bwMode="auto">
          <a:xfrm>
            <a:off x="2482568" y="1150028"/>
            <a:ext cx="37218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Composizione del PIL in Italia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(valori %), 2023</a:t>
            </a:r>
            <a:endParaRPr kumimoji="0" lang="it-IT" sz="2000" b="0" i="0" u="none" strike="sng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Source Sans Pro" panose="020B0503030403020204" pitchFamily="34" charset="0"/>
              <a:cs typeface="+mn-cs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BBFCDB2-22AB-AA23-EF0E-DC442AA2825E}"/>
              </a:ext>
            </a:extLst>
          </p:cNvPr>
          <p:cNvCxnSpPr/>
          <p:nvPr/>
        </p:nvCxnSpPr>
        <p:spPr bwMode="auto">
          <a:xfrm>
            <a:off x="7916407" y="2655176"/>
            <a:ext cx="3780000" cy="0"/>
          </a:xfrm>
          <a:prstGeom prst="line">
            <a:avLst/>
          </a:prstGeom>
          <a:solidFill>
            <a:srgbClr val="FF9900"/>
          </a:solidFill>
          <a:ln w="19050" cap="flat" cmpd="sng" algn="ctr">
            <a:solidFill>
              <a:srgbClr val="E4540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2E599736-CB7E-BF82-CDEA-F49ED3895AC3}"/>
              </a:ext>
            </a:extLst>
          </p:cNvPr>
          <p:cNvCxnSpPr/>
          <p:nvPr/>
        </p:nvCxnSpPr>
        <p:spPr bwMode="auto">
          <a:xfrm>
            <a:off x="7933374" y="4501815"/>
            <a:ext cx="3780000" cy="0"/>
          </a:xfrm>
          <a:prstGeom prst="line">
            <a:avLst/>
          </a:prstGeom>
          <a:solidFill>
            <a:srgbClr val="FF9900"/>
          </a:solidFill>
          <a:ln w="19050" cap="flat" cmpd="sng" algn="ctr">
            <a:solidFill>
              <a:srgbClr val="E4540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E07190-560F-92DE-5DA8-9B503C1A387A}"/>
              </a:ext>
            </a:extLst>
          </p:cNvPr>
          <p:cNvSpPr txBox="1"/>
          <p:nvPr/>
        </p:nvSpPr>
        <p:spPr>
          <a:xfrm>
            <a:off x="8003318" y="2877346"/>
            <a:ext cx="3685390" cy="15081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I consumi in beni alimentari e 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non alimentari** spiegano il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3A8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</a:b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33,6%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E4540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del PIL e il </a:t>
            </a:r>
            <a:b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</a:b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43,8%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E4540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dei consumi totali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4C10B59-A263-A430-36A4-9CA7441DA517}"/>
              </a:ext>
            </a:extLst>
          </p:cNvPr>
          <p:cNvSpPr txBox="1"/>
          <p:nvPr/>
        </p:nvSpPr>
        <p:spPr>
          <a:xfrm>
            <a:off x="8011017" y="4982073"/>
            <a:ext cx="3685390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(**) Non sono inclusi i consumi in servizi (sanitari, assistenziali, telecomunicazioni, </a:t>
            </a:r>
            <a:r>
              <a:rPr kumimoji="0" lang="it-IT" sz="14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utilities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, ecc.).</a:t>
            </a:r>
          </a:p>
        </p:txBody>
      </p:sp>
      <p:sp>
        <p:nvSpPr>
          <p:cNvPr id="9" name="Parentesi graffa chiusa 8">
            <a:extLst>
              <a:ext uri="{FF2B5EF4-FFF2-40B4-BE49-F238E27FC236}">
                <a16:creationId xmlns:a16="http://schemas.microsoft.com/office/drawing/2014/main" id="{3DC449BA-FBE0-4B00-2009-D68531190908}"/>
              </a:ext>
            </a:extLst>
          </p:cNvPr>
          <p:cNvSpPr/>
          <p:nvPr/>
        </p:nvSpPr>
        <p:spPr bwMode="auto">
          <a:xfrm>
            <a:off x="5772334" y="2348879"/>
            <a:ext cx="211122" cy="2824097"/>
          </a:xfrm>
          <a:prstGeom prst="rightBrac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Source Sans Pro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966CFD5-0C57-1FFA-39A6-982ED732D6A1}"/>
              </a:ext>
            </a:extLst>
          </p:cNvPr>
          <p:cNvSpPr txBox="1"/>
          <p:nvPr/>
        </p:nvSpPr>
        <p:spPr>
          <a:xfrm>
            <a:off x="6204382" y="3282164"/>
            <a:ext cx="1733048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Totale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consumi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58,6%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sul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 PIL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8299C7C-19D1-CBDB-1E71-6B056E046D11}"/>
              </a:ext>
            </a:extLst>
          </p:cNvPr>
          <p:cNvSpPr txBox="1"/>
          <p:nvPr/>
        </p:nvSpPr>
        <p:spPr>
          <a:xfrm>
            <a:off x="5053114" y="5157799"/>
            <a:ext cx="306234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Alimentari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 e non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alimentari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33,6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%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sul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 PIL</a:t>
            </a:r>
          </a:p>
        </p:txBody>
      </p:sp>
      <p:sp>
        <p:nvSpPr>
          <p:cNvPr id="12" name="CasellaDiTesto 201">
            <a:extLst>
              <a:ext uri="{FF2B5EF4-FFF2-40B4-BE49-F238E27FC236}">
                <a16:creationId xmlns:a16="http://schemas.microsoft.com/office/drawing/2014/main" id="{36BC34EA-2603-7C1B-CFF8-F7B708E6F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9" y="5781957"/>
            <a:ext cx="10521267" cy="28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900" tIns="51951" rIns="103900" bIns="51951">
            <a:spAutoFit/>
          </a:bodyPr>
          <a:lstStyle>
            <a:lvl1pPr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venir" panose="02000503020000020003"/>
                <a:ea typeface="MS PGothic" panose="020B0600070205080204" pitchFamily="34" charset="-128"/>
                <a:cs typeface="+mn-cs"/>
              </a:rPr>
              <a:t>(*) Differenza tra esportazioni di beni e servizi ed importazioni di beni e servizi.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347CC90B-5389-35B9-9D9B-31FDA929BA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975483"/>
              </p:ext>
            </p:extLst>
          </p:nvPr>
        </p:nvGraphicFramePr>
        <p:xfrm>
          <a:off x="622521" y="1937579"/>
          <a:ext cx="5581861" cy="346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ttangolo 13">
            <a:extLst>
              <a:ext uri="{FF2B5EF4-FFF2-40B4-BE49-F238E27FC236}">
                <a16:creationId xmlns:a16="http://schemas.microsoft.com/office/drawing/2014/main" id="{7DB2FBB5-33B3-5310-1899-3907F2C50723}"/>
              </a:ext>
            </a:extLst>
          </p:cNvPr>
          <p:cNvSpPr/>
          <p:nvPr/>
        </p:nvSpPr>
        <p:spPr>
          <a:xfrm>
            <a:off x="1652939" y="4776333"/>
            <a:ext cx="262890" cy="24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*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2F415E3-6CB3-6DE4-16D7-C9B8FD66F2F7}"/>
              </a:ext>
            </a:extLst>
          </p:cNvPr>
          <p:cNvSpPr/>
          <p:nvPr/>
        </p:nvSpPr>
        <p:spPr>
          <a:xfrm>
            <a:off x="304800" y="2342312"/>
            <a:ext cx="2239321" cy="2903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E71C098A-D75B-604D-50C8-76523ADE2DBB}"/>
              </a:ext>
            </a:extLst>
          </p:cNvPr>
          <p:cNvGrpSpPr/>
          <p:nvPr/>
        </p:nvGrpSpPr>
        <p:grpSpPr>
          <a:xfrm>
            <a:off x="539153" y="2595519"/>
            <a:ext cx="1160891" cy="338554"/>
            <a:chOff x="4162353" y="1100230"/>
            <a:chExt cx="1160891" cy="338554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2F7362F6-4D09-9706-E1E1-644BD427D41B}"/>
                </a:ext>
              </a:extLst>
            </p:cNvPr>
            <p:cNvSpPr txBox="1"/>
            <p:nvPr/>
          </p:nvSpPr>
          <p:spPr>
            <a:xfrm>
              <a:off x="4364327" y="1100230"/>
              <a:ext cx="9589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>
                  <a:ln>
                    <a:noFill/>
                  </a:ln>
                  <a:solidFill>
                    <a:srgbClr val="0200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Consumi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D07DF6F9-AC29-3E71-B342-29E6DCB8E6A5}"/>
                </a:ext>
              </a:extLst>
            </p:cNvPr>
            <p:cNvSpPr/>
            <p:nvPr/>
          </p:nvSpPr>
          <p:spPr>
            <a:xfrm>
              <a:off x="4162353" y="1189690"/>
              <a:ext cx="158400" cy="159634"/>
            </a:xfrm>
            <a:prstGeom prst="rect">
              <a:avLst/>
            </a:prstGeom>
            <a:solidFill>
              <a:srgbClr val="F47B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0631A02C-7740-B755-3000-626CE055D582}"/>
              </a:ext>
            </a:extLst>
          </p:cNvPr>
          <p:cNvGrpSpPr/>
          <p:nvPr/>
        </p:nvGrpSpPr>
        <p:grpSpPr>
          <a:xfrm>
            <a:off x="539153" y="2912159"/>
            <a:ext cx="1673292" cy="830997"/>
            <a:chOff x="4162353" y="1416870"/>
            <a:chExt cx="1673292" cy="830997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F23F2E36-0575-97EB-B11D-5B44044F5AD2}"/>
                </a:ext>
              </a:extLst>
            </p:cNvPr>
            <p:cNvSpPr txBox="1"/>
            <p:nvPr/>
          </p:nvSpPr>
          <p:spPr>
            <a:xfrm>
              <a:off x="4364327" y="1416870"/>
              <a:ext cx="1471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>
                  <a:ln>
                    <a:noFill/>
                  </a:ln>
                  <a:solidFill>
                    <a:srgbClr val="0200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di cui alimentari e non alimentari </a:t>
              </a: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7D7DF9CD-CE62-04D3-9415-706AC7BA5F3F}"/>
                </a:ext>
              </a:extLst>
            </p:cNvPr>
            <p:cNvSpPr/>
            <p:nvPr/>
          </p:nvSpPr>
          <p:spPr>
            <a:xfrm>
              <a:off x="4162353" y="1540986"/>
              <a:ext cx="158400" cy="159634"/>
            </a:xfrm>
            <a:prstGeom prst="rect">
              <a:avLst/>
            </a:prstGeom>
            <a:pattFill prst="ltDnDiag">
              <a:fgClr>
                <a:srgbClr val="F47B20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4AEF0666-5C29-928B-F1EF-45F531680E87}"/>
              </a:ext>
            </a:extLst>
          </p:cNvPr>
          <p:cNvGrpSpPr/>
          <p:nvPr/>
        </p:nvGrpSpPr>
        <p:grpSpPr>
          <a:xfrm>
            <a:off x="539153" y="3809904"/>
            <a:ext cx="1673293" cy="338554"/>
            <a:chOff x="4162352" y="2314615"/>
            <a:chExt cx="1673293" cy="338554"/>
          </a:xfrm>
        </p:grpSpPr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5462EF83-4503-6725-6024-A28ACD3AFCA8}"/>
                </a:ext>
              </a:extLst>
            </p:cNvPr>
            <p:cNvSpPr txBox="1"/>
            <p:nvPr/>
          </p:nvSpPr>
          <p:spPr>
            <a:xfrm>
              <a:off x="4320752" y="2314615"/>
              <a:ext cx="15148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>
                  <a:ln>
                    <a:noFill/>
                  </a:ln>
                  <a:solidFill>
                    <a:srgbClr val="0200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Spesa pubblica </a:t>
              </a: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0C442EAA-C5BF-F569-44C1-E2D5646B78E6}"/>
                </a:ext>
              </a:extLst>
            </p:cNvPr>
            <p:cNvSpPr/>
            <p:nvPr/>
          </p:nvSpPr>
          <p:spPr>
            <a:xfrm>
              <a:off x="4162352" y="2404075"/>
              <a:ext cx="158400" cy="159634"/>
            </a:xfrm>
            <a:prstGeom prst="rect">
              <a:avLst/>
            </a:prstGeom>
            <a:solidFill>
              <a:srgbClr val="001E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82EFBA7A-CE46-25D1-D7E9-BE8DD0E421F0}"/>
              </a:ext>
            </a:extLst>
          </p:cNvPr>
          <p:cNvGrpSpPr/>
          <p:nvPr/>
        </p:nvGrpSpPr>
        <p:grpSpPr>
          <a:xfrm>
            <a:off x="539153" y="4348491"/>
            <a:ext cx="1685814" cy="338554"/>
            <a:chOff x="4149830" y="2853202"/>
            <a:chExt cx="1685814" cy="338554"/>
          </a:xfrm>
        </p:grpSpPr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963A4AA6-B1EC-0490-8BCF-E1A2102B86DD}"/>
                </a:ext>
              </a:extLst>
            </p:cNvPr>
            <p:cNvSpPr txBox="1"/>
            <p:nvPr/>
          </p:nvSpPr>
          <p:spPr>
            <a:xfrm>
              <a:off x="4320751" y="2853202"/>
              <a:ext cx="15148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>
                  <a:ln>
                    <a:noFill/>
                  </a:ln>
                  <a:solidFill>
                    <a:srgbClr val="0200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Investimenti</a:t>
              </a: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1DC9781D-90D9-B93A-2C5C-CAD405299676}"/>
                </a:ext>
              </a:extLst>
            </p:cNvPr>
            <p:cNvSpPr/>
            <p:nvPr/>
          </p:nvSpPr>
          <p:spPr>
            <a:xfrm>
              <a:off x="4149830" y="2942662"/>
              <a:ext cx="158400" cy="1596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8" name="Rettangolo 27">
            <a:extLst>
              <a:ext uri="{FF2B5EF4-FFF2-40B4-BE49-F238E27FC236}">
                <a16:creationId xmlns:a16="http://schemas.microsoft.com/office/drawing/2014/main" id="{4394745A-97A4-0C70-0D92-33A717241D76}"/>
              </a:ext>
            </a:extLst>
          </p:cNvPr>
          <p:cNvSpPr/>
          <p:nvPr/>
        </p:nvSpPr>
        <p:spPr>
          <a:xfrm>
            <a:off x="503292" y="1937579"/>
            <a:ext cx="1471318" cy="41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D49962E4-3E6C-E29A-FDB9-003A8C3DC0D9}"/>
              </a:ext>
            </a:extLst>
          </p:cNvPr>
          <p:cNvGrpSpPr/>
          <p:nvPr/>
        </p:nvGrpSpPr>
        <p:grpSpPr>
          <a:xfrm>
            <a:off x="548403" y="4827529"/>
            <a:ext cx="1685814" cy="338554"/>
            <a:chOff x="4149830" y="2853202"/>
            <a:chExt cx="1685814" cy="338554"/>
          </a:xfrm>
        </p:grpSpPr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B2FD807E-7200-387B-CCD3-BEE0597D2F89}"/>
                </a:ext>
              </a:extLst>
            </p:cNvPr>
            <p:cNvSpPr txBox="1"/>
            <p:nvPr/>
          </p:nvSpPr>
          <p:spPr>
            <a:xfrm>
              <a:off x="4320751" y="2853202"/>
              <a:ext cx="15148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>
                  <a:ln>
                    <a:noFill/>
                  </a:ln>
                  <a:solidFill>
                    <a:srgbClr val="0200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Altro*</a:t>
              </a: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F39D3239-99E0-C0D2-9B73-98B48F3095E1}"/>
                </a:ext>
              </a:extLst>
            </p:cNvPr>
            <p:cNvSpPr/>
            <p:nvPr/>
          </p:nvSpPr>
          <p:spPr>
            <a:xfrm>
              <a:off x="4149830" y="2942662"/>
              <a:ext cx="158400" cy="15963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8080"/>
                </a:highlight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082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8923A-9860-FC17-05BF-B299C0B3F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6">
            <a:extLst>
              <a:ext uri="{FF2B5EF4-FFF2-40B4-BE49-F238E27FC236}">
                <a16:creationId xmlns:a16="http://schemas.microsoft.com/office/drawing/2014/main" id="{B2DBB443-85F2-F36B-966C-C6A5414EA807}"/>
              </a:ext>
            </a:extLst>
          </p:cNvPr>
          <p:cNvSpPr txBox="1">
            <a:spLocks/>
          </p:cNvSpPr>
          <p:nvPr/>
        </p:nvSpPr>
        <p:spPr>
          <a:xfrm>
            <a:off x="423986" y="0"/>
            <a:ext cx="11452328" cy="898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rPr>
              <a:t>Tuttavia, i consumi delle famiglie italiane sono stagnanti da oltre un decennio</a:t>
            </a:r>
          </a:p>
        </p:txBody>
      </p:sp>
      <p:sp>
        <p:nvSpPr>
          <p:cNvPr id="7" name="CasellaDiTesto 201">
            <a:extLst>
              <a:ext uri="{FF2B5EF4-FFF2-40B4-BE49-F238E27FC236}">
                <a16:creationId xmlns:a16="http://schemas.microsoft.com/office/drawing/2014/main" id="{9F44FCC6-2932-7242-D0D5-125D6F13C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901" y="6387811"/>
            <a:ext cx="8697768" cy="28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900" tIns="51951" rIns="103900" bIns="51951">
            <a:spAutoFit/>
          </a:bodyPr>
          <a:lstStyle>
            <a:lvl1pPr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Fonte: elaborazione TEHA Group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su dati OCSE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, 2024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5848326-B848-15BE-1FE4-9B00D22E0294}"/>
              </a:ext>
            </a:extLst>
          </p:cNvPr>
          <p:cNvSpPr txBox="1"/>
          <p:nvPr/>
        </p:nvSpPr>
        <p:spPr>
          <a:xfrm>
            <a:off x="167148" y="1048553"/>
            <a:ext cx="10284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Andamento dei consumi alimentari* e non alimentari delle famiglie italiane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(valori assoluti in miliardi di Euro, prezzi concatenati all’inflazione), 2010 - 2023</a:t>
            </a:r>
          </a:p>
        </p:txBody>
      </p:sp>
      <p:sp>
        <p:nvSpPr>
          <p:cNvPr id="3" name="CasellaDiTesto 201">
            <a:extLst>
              <a:ext uri="{FF2B5EF4-FFF2-40B4-BE49-F238E27FC236}">
                <a16:creationId xmlns:a16="http://schemas.microsoft.com/office/drawing/2014/main" id="{C816CECD-CFF7-2C1D-E84D-CC83913FC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9" y="5724807"/>
            <a:ext cx="10521267" cy="28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900" tIns="51951" rIns="103900" bIns="51951">
            <a:spAutoFit/>
          </a:bodyPr>
          <a:lstStyle>
            <a:lvl1pPr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urce Sans Pro (Corpo)"/>
              </a:rPr>
              <a:t>(*) Esclusa la ristorazione. (**) CAGR: Tasso medio annuo di crescita composto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urce Sans Pro (Corpo)"/>
                <a:ea typeface="+mn-ea"/>
              </a:rPr>
              <a:t>.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B5E7E49C-4256-CBF2-32DA-FAC7F1BE2BEB}"/>
              </a:ext>
            </a:extLst>
          </p:cNvPr>
          <p:cNvGraphicFramePr>
            <a:graphicFrameLocks/>
          </p:cNvGraphicFramePr>
          <p:nvPr/>
        </p:nvGraphicFramePr>
        <p:xfrm>
          <a:off x="407989" y="1906415"/>
          <a:ext cx="9788207" cy="390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30F953-A860-244D-244C-49966E0BB987}"/>
              </a:ext>
            </a:extLst>
          </p:cNvPr>
          <p:cNvSpPr txBox="1"/>
          <p:nvPr/>
        </p:nvSpPr>
        <p:spPr>
          <a:xfrm>
            <a:off x="10214142" y="1925193"/>
            <a:ext cx="208823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Source Sans Pro" panose="020B0503030403020204" pitchFamily="34" charset="0"/>
              </a:rPr>
              <a:t>CAGR** 2010-2019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71C0825-2AC5-A44D-CCA1-AB945B70BF42}"/>
              </a:ext>
            </a:extLst>
          </p:cNvPr>
          <p:cNvSpPr txBox="1"/>
          <p:nvPr/>
        </p:nvSpPr>
        <p:spPr>
          <a:xfrm>
            <a:off x="10507418" y="2139246"/>
            <a:ext cx="147775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Source Sans Pro" panose="020B0503030403020204" pitchFamily="34" charset="0"/>
              </a:rPr>
              <a:t>-0,5%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7112EC7-16B7-3045-ADB0-19FB77F403E8}"/>
              </a:ext>
            </a:extLst>
          </p:cNvPr>
          <p:cNvSpPr txBox="1"/>
          <p:nvPr/>
        </p:nvSpPr>
        <p:spPr>
          <a:xfrm>
            <a:off x="10202178" y="2732201"/>
            <a:ext cx="208823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Source Sans Pro" panose="020B0503030403020204" pitchFamily="34" charset="0"/>
              </a:rPr>
              <a:t>Var.% 2020-2021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A89E43E-B011-BBFC-42CA-7B5122E0CB9B}"/>
              </a:ext>
            </a:extLst>
          </p:cNvPr>
          <p:cNvSpPr txBox="1"/>
          <p:nvPr/>
        </p:nvSpPr>
        <p:spPr>
          <a:xfrm>
            <a:off x="10501436" y="2985320"/>
            <a:ext cx="160838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Source Sans Pro" panose="020B0503030403020204" pitchFamily="34" charset="0"/>
              </a:rPr>
              <a:t>+5,6%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188AAC2-1146-17BD-41DD-CE7FE868BF78}"/>
              </a:ext>
            </a:extLst>
          </p:cNvPr>
          <p:cNvSpPr txBox="1"/>
          <p:nvPr/>
        </p:nvSpPr>
        <p:spPr>
          <a:xfrm>
            <a:off x="10208160" y="3684788"/>
            <a:ext cx="208823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600">
                <a:solidFill>
                  <a:srgbClr val="00B050"/>
                </a:solidFill>
                <a:latin typeface="+mn-lt"/>
                <a:ea typeface="Source Sans Pro" panose="020B0503030403020204" pitchFamily="34" charset="0"/>
              </a:rPr>
              <a:t>Var. %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Source Sans Pro" panose="020B0503030403020204" pitchFamily="34" charset="0"/>
              </a:rPr>
              <a:t> 2021-2022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34B1F11-90AC-B14D-3B34-1F5362F0A78E}"/>
              </a:ext>
            </a:extLst>
          </p:cNvPr>
          <p:cNvSpPr txBox="1"/>
          <p:nvPr/>
        </p:nvSpPr>
        <p:spPr>
          <a:xfrm>
            <a:off x="10501436" y="3898841"/>
            <a:ext cx="147775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Source Sans Pro" panose="020B0503030403020204" pitchFamily="34" charset="0"/>
              </a:rPr>
              <a:t>+4,4%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998BDA5-CA75-8A2C-6CB2-80BED9D94962}"/>
              </a:ext>
            </a:extLst>
          </p:cNvPr>
          <p:cNvSpPr txBox="1"/>
          <p:nvPr/>
        </p:nvSpPr>
        <p:spPr>
          <a:xfrm>
            <a:off x="10196196" y="4528392"/>
            <a:ext cx="208823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600">
                <a:solidFill>
                  <a:srgbClr val="C00000"/>
                </a:solidFill>
                <a:latin typeface="+mn-lt"/>
                <a:ea typeface="Source Sans Pro" panose="020B0503030403020204" pitchFamily="34" charset="0"/>
              </a:rPr>
              <a:t>Var. %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Source Sans Pro" panose="020B0503030403020204" pitchFamily="34" charset="0"/>
              </a:rPr>
              <a:t> 2022-2023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6489465-C9C7-E8B9-EC37-1E7CCF578277}"/>
              </a:ext>
            </a:extLst>
          </p:cNvPr>
          <p:cNvSpPr txBox="1"/>
          <p:nvPr/>
        </p:nvSpPr>
        <p:spPr>
          <a:xfrm>
            <a:off x="10566750" y="4771767"/>
            <a:ext cx="147775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Source Sans Pro" panose="020B0503030403020204" pitchFamily="34" charset="0"/>
              </a:rPr>
              <a:t>-1,2%</a:t>
            </a:r>
          </a:p>
        </p:txBody>
      </p:sp>
    </p:spTree>
    <p:extLst>
      <p:ext uri="{BB962C8B-B14F-4D97-AF65-F5344CB8AC3E}">
        <p14:creationId xmlns:p14="http://schemas.microsoft.com/office/powerpoint/2010/main" val="4150894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F724CCEB-97B6-4638-A27C-C52C15D37E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4661" y="38190"/>
            <a:ext cx="11737339" cy="872066"/>
          </a:xfrm>
        </p:spPr>
        <p:txBody>
          <a:bodyPr>
            <a:normAutofit lnSpcReduction="10000"/>
          </a:bodyPr>
          <a:lstStyle/>
          <a:p>
            <a:r>
              <a:rPr lang="it-IT" sz="2800"/>
              <a:t>La crisi attuale rischia di frenare ulteriormente i consumi, a partire da</a:t>
            </a:r>
            <a:br>
              <a:rPr lang="it-IT" sz="2800"/>
            </a:br>
            <a:r>
              <a:rPr lang="it-IT" sz="2800"/>
              <a:t>quelli delle famiglie meno abbienti…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AEB5D1E-C722-4E9A-4997-382D5E403AF5}"/>
              </a:ext>
            </a:extLst>
          </p:cNvPr>
          <p:cNvSpPr/>
          <p:nvPr/>
        </p:nvSpPr>
        <p:spPr>
          <a:xfrm>
            <a:off x="2191067" y="6224073"/>
            <a:ext cx="9180513" cy="284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5000"/>
              </a:spcBef>
              <a:spcAft>
                <a:spcPts val="0"/>
              </a:spcAft>
              <a:buClr>
                <a:srgbClr val="FF6600"/>
              </a:buClr>
              <a:buSzPct val="105000"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Tahoma" panose="020B0604030504040204" pitchFamily="34" charset="0"/>
                <a:cs typeface="Tahoma" panose="020B0604030504040204" pitchFamily="34" charset="0"/>
              </a:rPr>
              <a:t>(*)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DCDCDC">
                    <a:lumMod val="50000"/>
                  </a:srgbClr>
                </a:solidFill>
                <a:effectLst/>
                <a:uLnTx/>
                <a:uFillTx/>
                <a:latin typeface="Source Sans Pro"/>
                <a:ea typeface="Calibri"/>
                <a:cs typeface="Calibri"/>
                <a:sym typeface="Calibri"/>
              </a:rPr>
              <a:t> Trasporti; comunicazioni; ricreazione, spettacoli e cultura; istruzione; servizi ricettivi e di ristorazione; mobili e articoli per la casa, </a:t>
            </a: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DCDCDC">
                    <a:lumMod val="50000"/>
                  </a:srgbClr>
                </a:solidFill>
                <a:effectLst/>
                <a:uLnTx/>
                <a:uFillTx/>
                <a:latin typeface="Source Sans Pro"/>
                <a:ea typeface="Calibri"/>
                <a:cs typeface="Calibri"/>
                <a:sym typeface="Calibri"/>
              </a:rPr>
              <a:t>ecc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6E01D906-1EFD-C219-ED8B-363CB490C9DD}"/>
              </a:ext>
            </a:extLst>
          </p:cNvPr>
          <p:cNvSpPr/>
          <p:nvPr/>
        </p:nvSpPr>
        <p:spPr>
          <a:xfrm>
            <a:off x="1392469" y="5787589"/>
            <a:ext cx="9656531" cy="284052"/>
          </a:xfrm>
          <a:prstGeom prst="round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Quintili di reddito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B4706E4-24C5-A61E-62B0-C1651EC1B6FD}"/>
              </a:ext>
            </a:extLst>
          </p:cNvPr>
          <p:cNvSpPr txBox="1"/>
          <p:nvPr/>
        </p:nvSpPr>
        <p:spPr>
          <a:xfrm>
            <a:off x="1820155" y="1159498"/>
            <a:ext cx="827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Variazione del reddito disponibile per spese out-of-pocket</a:t>
            </a:r>
            <a:r>
              <a:rPr kumimoji="0" lang="it-IT" sz="180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*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, per quintili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(Var. tendenziali mensili), settembre 2023 vs. settembre 2022</a:t>
            </a:r>
          </a:p>
        </p:txBody>
      </p:sp>
      <p:sp>
        <p:nvSpPr>
          <p:cNvPr id="2" name="Segnaposto testo 5">
            <a:extLst>
              <a:ext uri="{FF2B5EF4-FFF2-40B4-BE49-F238E27FC236}">
                <a16:creationId xmlns:a16="http://schemas.microsoft.com/office/drawing/2014/main" id="{BA5AF5F9-A7FA-9F10-D298-C518D5F9201E}"/>
              </a:ext>
            </a:extLst>
          </p:cNvPr>
          <p:cNvSpPr txBox="1">
            <a:spLocks/>
          </p:cNvSpPr>
          <p:nvPr/>
        </p:nvSpPr>
        <p:spPr>
          <a:xfrm>
            <a:off x="2211387" y="6462805"/>
            <a:ext cx="8488362" cy="277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Fonte: elaborazione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Arial" panose="020B0604020202020204" pitchFamily="34" charset="0"/>
              </a:rPr>
              <a:t>TEHA Group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su dati Banca d’Italia e Istat, 2024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Source Sans Pro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EFF7E66-B27A-22A8-3E05-080929AFE83A}"/>
              </a:ext>
            </a:extLst>
          </p:cNvPr>
          <p:cNvGraphicFramePr>
            <a:graphicFrameLocks/>
          </p:cNvGraphicFramePr>
          <p:nvPr/>
        </p:nvGraphicFramePr>
        <p:xfrm>
          <a:off x="1257300" y="1805829"/>
          <a:ext cx="9677400" cy="403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4413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EC0F362-740B-16C2-DA51-15D91C25D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89" y="42532"/>
            <a:ext cx="11593843" cy="898578"/>
          </a:xfrm>
        </p:spPr>
        <p:txBody>
          <a:bodyPr/>
          <a:lstStyle/>
          <a:p>
            <a:r>
              <a:rPr lang="it-IT" sz="2800" dirty="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…generando effetti asimmetrici: la spesa incomprimibile pesa 20 p.p. in più sul bilancio familiare del quintile più povero rispetto al più ricco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8B3FBA0-E661-C06E-3869-FA143CA4327A}"/>
              </a:ext>
            </a:extLst>
          </p:cNvPr>
          <p:cNvSpPr txBox="1"/>
          <p:nvPr/>
        </p:nvSpPr>
        <p:spPr>
          <a:xfrm>
            <a:off x="-75122" y="1180071"/>
            <a:ext cx="8353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+mn-lt"/>
              </a:rPr>
              <a:t>Distribuzione della spesa delle famiglie italiane per quintili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+mn-lt"/>
              </a:rPr>
              <a:t>(% sul totale), 2022</a:t>
            </a:r>
          </a:p>
        </p:txBody>
      </p:sp>
      <p:sp>
        <p:nvSpPr>
          <p:cNvPr id="14" name="Parentesi graffa chiusa 13">
            <a:extLst>
              <a:ext uri="{FF2B5EF4-FFF2-40B4-BE49-F238E27FC236}">
                <a16:creationId xmlns:a16="http://schemas.microsoft.com/office/drawing/2014/main" id="{6CF78DD3-B2A5-61FA-F3BE-3C136E06FE12}"/>
              </a:ext>
            </a:extLst>
          </p:cNvPr>
          <p:cNvSpPr/>
          <p:nvPr/>
        </p:nvSpPr>
        <p:spPr>
          <a:xfrm>
            <a:off x="7658847" y="3514163"/>
            <a:ext cx="177493" cy="1841921"/>
          </a:xfrm>
          <a:prstGeom prst="rightBrace">
            <a:avLst>
              <a:gd name="adj1" fmla="val 49208"/>
              <a:gd name="adj2" fmla="val 50000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EFDC3BA-570B-4E24-9F25-7A2F1D6EFFF9}"/>
              </a:ext>
            </a:extLst>
          </p:cNvPr>
          <p:cNvSpPr txBox="1"/>
          <p:nvPr/>
        </p:nvSpPr>
        <p:spPr>
          <a:xfrm rot="5400000">
            <a:off x="7217158" y="4205596"/>
            <a:ext cx="2080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Spesa incomprimibile</a:t>
            </a:r>
          </a:p>
        </p:txBody>
      </p:sp>
      <p:sp>
        <p:nvSpPr>
          <p:cNvPr id="16" name="Parentesi graffa chiusa 15">
            <a:extLst>
              <a:ext uri="{FF2B5EF4-FFF2-40B4-BE49-F238E27FC236}">
                <a16:creationId xmlns:a16="http://schemas.microsoft.com/office/drawing/2014/main" id="{DB13DB37-204C-DF6B-DCC0-BB20F56ED087}"/>
              </a:ext>
            </a:extLst>
          </p:cNvPr>
          <p:cNvSpPr/>
          <p:nvPr/>
        </p:nvSpPr>
        <p:spPr>
          <a:xfrm rot="10800000">
            <a:off x="832674" y="2754643"/>
            <a:ext cx="189762" cy="2610459"/>
          </a:xfrm>
          <a:prstGeom prst="rightBrace">
            <a:avLst>
              <a:gd name="adj1" fmla="val 49208"/>
              <a:gd name="adj2" fmla="val 50000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" panose="02000503020000020003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75D57D4-5B7C-9D3A-F4E6-016C44AA5EE8}"/>
              </a:ext>
            </a:extLst>
          </p:cNvPr>
          <p:cNvSpPr txBox="1"/>
          <p:nvPr/>
        </p:nvSpPr>
        <p:spPr>
          <a:xfrm rot="16200000">
            <a:off x="-597347" y="3716976"/>
            <a:ext cx="247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Spesa incomprimibile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8E3B296D-E5EB-FB3C-3408-C33012E582B1}"/>
              </a:ext>
            </a:extLst>
          </p:cNvPr>
          <p:cNvSpPr/>
          <p:nvPr/>
        </p:nvSpPr>
        <p:spPr bwMode="auto">
          <a:xfrm>
            <a:off x="8498127" y="1456120"/>
            <a:ext cx="3569818" cy="4455693"/>
          </a:xfrm>
          <a:prstGeom prst="rect">
            <a:avLst/>
          </a:prstGeom>
          <a:solidFill>
            <a:srgbClr val="D6E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47B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</a:rPr>
              <a:t>Per le famiglie nel quintile a più basso reddito, il </a:t>
            </a: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</a:rPr>
              <a:t>78%</a:t>
            </a: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</a:rPr>
              <a:t> della spesa è incomprimibile 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</a:rPr>
              <a:t>(vs. 57% delle famiglie a reddito più alto)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47B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L’</a:t>
            </a: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impatto asimmetrico dell’inflazione 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sulla </a:t>
            </a:r>
            <a:r>
              <a:rPr lang="it-IT">
                <a:solidFill>
                  <a:srgbClr val="001E60"/>
                </a:solidFill>
                <a:ea typeface="+mn-ea"/>
              </a:rPr>
              <a:t>spesa delle famiglie 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deve essere monitorato con attenzione dalle aziende della filiera degli </a:t>
            </a: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elettrodomestici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: la maggior parte </a:t>
            </a:r>
            <a:r>
              <a:rPr lang="it-IT">
                <a:solidFill>
                  <a:srgbClr val="001E60"/>
                </a:solidFill>
              </a:rPr>
              <a:t>della spesa in elettrodomestici 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rientra nella categoria delle cosiddette “</a:t>
            </a: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spese comprimibili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”</a:t>
            </a:r>
            <a:endParaRPr kumimoji="0" lang="it-IT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</a:endParaRPr>
          </a:p>
        </p:txBody>
      </p:sp>
      <p:sp>
        <p:nvSpPr>
          <p:cNvPr id="24" name="CasellaDiTesto 1">
            <a:extLst>
              <a:ext uri="{FF2B5EF4-FFF2-40B4-BE49-F238E27FC236}">
                <a16:creationId xmlns:a16="http://schemas.microsoft.com/office/drawing/2014/main" id="{63DCB9E0-E933-ADBA-B4B4-821DC34473D7}"/>
              </a:ext>
            </a:extLst>
          </p:cNvPr>
          <p:cNvSpPr txBox="1"/>
          <p:nvPr/>
        </p:nvSpPr>
        <p:spPr>
          <a:xfrm>
            <a:off x="733760" y="5369021"/>
            <a:ext cx="1327101" cy="4558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>
                <a:solidFill>
                  <a:srgbClr val="001E60"/>
                </a:solidFill>
                <a:latin typeface="Avenir" panose="02000503020000020003"/>
              </a:rPr>
              <a:t>I </a:t>
            </a:r>
            <a:r>
              <a:rPr lang="it-IT" sz="1800">
                <a:solidFill>
                  <a:srgbClr val="001E60"/>
                </a:solidFill>
              </a:rPr>
              <a:t>quintile</a:t>
            </a:r>
          </a:p>
        </p:txBody>
      </p:sp>
      <p:sp>
        <p:nvSpPr>
          <p:cNvPr id="25" name="CasellaDiTesto 2">
            <a:extLst>
              <a:ext uri="{FF2B5EF4-FFF2-40B4-BE49-F238E27FC236}">
                <a16:creationId xmlns:a16="http://schemas.microsoft.com/office/drawing/2014/main" id="{616D45A2-9EBF-1C61-7EB5-4E79B4CD9E13}"/>
              </a:ext>
            </a:extLst>
          </p:cNvPr>
          <p:cNvSpPr txBox="1"/>
          <p:nvPr/>
        </p:nvSpPr>
        <p:spPr>
          <a:xfrm>
            <a:off x="2239517" y="5369021"/>
            <a:ext cx="1327187" cy="4558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>
                <a:solidFill>
                  <a:srgbClr val="001E60"/>
                </a:solidFill>
                <a:latin typeface="Avenir" panose="02000503020000020003"/>
              </a:rPr>
              <a:t>II </a:t>
            </a:r>
            <a:r>
              <a:rPr lang="it-IT" sz="1800">
                <a:solidFill>
                  <a:srgbClr val="001E60"/>
                </a:solidFill>
              </a:rPr>
              <a:t>quintile</a:t>
            </a:r>
          </a:p>
        </p:txBody>
      </p:sp>
      <p:sp>
        <p:nvSpPr>
          <p:cNvPr id="26" name="CasellaDiTesto 3">
            <a:extLst>
              <a:ext uri="{FF2B5EF4-FFF2-40B4-BE49-F238E27FC236}">
                <a16:creationId xmlns:a16="http://schemas.microsoft.com/office/drawing/2014/main" id="{A9720B0C-DF55-835A-CA58-6AB4AD9E28D5}"/>
              </a:ext>
            </a:extLst>
          </p:cNvPr>
          <p:cNvSpPr txBox="1"/>
          <p:nvPr/>
        </p:nvSpPr>
        <p:spPr>
          <a:xfrm>
            <a:off x="3745360" y="5369021"/>
            <a:ext cx="1327186" cy="4558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>
                <a:solidFill>
                  <a:srgbClr val="001E60"/>
                </a:solidFill>
                <a:latin typeface="Avenir" panose="02000503020000020003"/>
              </a:rPr>
              <a:t>III </a:t>
            </a:r>
            <a:r>
              <a:rPr lang="it-IT" sz="1800">
                <a:solidFill>
                  <a:srgbClr val="001E60"/>
                </a:solidFill>
              </a:rPr>
              <a:t>quintile</a:t>
            </a:r>
          </a:p>
        </p:txBody>
      </p:sp>
      <p:sp>
        <p:nvSpPr>
          <p:cNvPr id="27" name="CasellaDiTesto 4">
            <a:extLst>
              <a:ext uri="{FF2B5EF4-FFF2-40B4-BE49-F238E27FC236}">
                <a16:creationId xmlns:a16="http://schemas.microsoft.com/office/drawing/2014/main" id="{4DF29E7C-BEF0-26D1-A19D-DE75E0274DE0}"/>
              </a:ext>
            </a:extLst>
          </p:cNvPr>
          <p:cNvSpPr txBox="1"/>
          <p:nvPr/>
        </p:nvSpPr>
        <p:spPr>
          <a:xfrm>
            <a:off x="5251202" y="5369021"/>
            <a:ext cx="1327186" cy="4558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>
                <a:solidFill>
                  <a:srgbClr val="001E60"/>
                </a:solidFill>
                <a:latin typeface="Avenir" panose="02000503020000020003"/>
              </a:rPr>
              <a:t>IV </a:t>
            </a:r>
            <a:r>
              <a:rPr lang="it-IT" sz="1800">
                <a:solidFill>
                  <a:srgbClr val="001E60"/>
                </a:solidFill>
              </a:rPr>
              <a:t>quintile</a:t>
            </a:r>
          </a:p>
        </p:txBody>
      </p:sp>
      <p:sp>
        <p:nvSpPr>
          <p:cNvPr id="28" name="CasellaDiTesto 5">
            <a:extLst>
              <a:ext uri="{FF2B5EF4-FFF2-40B4-BE49-F238E27FC236}">
                <a16:creationId xmlns:a16="http://schemas.microsoft.com/office/drawing/2014/main" id="{D2902931-B20C-E392-FA7C-F580C384055C}"/>
              </a:ext>
            </a:extLst>
          </p:cNvPr>
          <p:cNvSpPr txBox="1"/>
          <p:nvPr/>
        </p:nvSpPr>
        <p:spPr>
          <a:xfrm>
            <a:off x="6757042" y="5369021"/>
            <a:ext cx="1327101" cy="4558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>
                <a:solidFill>
                  <a:srgbClr val="001E60"/>
                </a:solidFill>
                <a:latin typeface="Avenir" panose="02000503020000020003"/>
              </a:rPr>
              <a:t>V </a:t>
            </a:r>
            <a:r>
              <a:rPr lang="it-IT" sz="1800">
                <a:solidFill>
                  <a:srgbClr val="001E60"/>
                </a:solidFill>
              </a:rPr>
              <a:t>quintile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9CE7701-5A94-9256-EC83-A8311789E7DB}"/>
              </a:ext>
            </a:extLst>
          </p:cNvPr>
          <p:cNvSpPr txBox="1"/>
          <p:nvPr/>
        </p:nvSpPr>
        <p:spPr>
          <a:xfrm>
            <a:off x="1155039" y="2754644"/>
            <a:ext cx="49084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200">
                <a:solidFill>
                  <a:schemeClr val="bg1"/>
                </a:solidFill>
              </a:rPr>
              <a:t>3%</a:t>
            </a:r>
          </a:p>
        </p:txBody>
      </p:sp>
      <p:sp>
        <p:nvSpPr>
          <p:cNvPr id="30" name="CasellaDiTesto 34">
            <a:extLst>
              <a:ext uri="{FF2B5EF4-FFF2-40B4-BE49-F238E27FC236}">
                <a16:creationId xmlns:a16="http://schemas.microsoft.com/office/drawing/2014/main" id="{3EDBACEB-240D-B211-4F42-BF479B941106}"/>
              </a:ext>
            </a:extLst>
          </p:cNvPr>
          <p:cNvSpPr txBox="1"/>
          <p:nvPr/>
        </p:nvSpPr>
        <p:spPr>
          <a:xfrm>
            <a:off x="2684916" y="2939553"/>
            <a:ext cx="490840" cy="27699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31" name="CasellaDiTesto 34">
            <a:extLst>
              <a:ext uri="{FF2B5EF4-FFF2-40B4-BE49-F238E27FC236}">
                <a16:creationId xmlns:a16="http://schemas.microsoft.com/office/drawing/2014/main" id="{2A87FC4B-C542-9CAD-70DE-C34D550FD71A}"/>
              </a:ext>
            </a:extLst>
          </p:cNvPr>
          <p:cNvSpPr txBox="1"/>
          <p:nvPr/>
        </p:nvSpPr>
        <p:spPr>
          <a:xfrm>
            <a:off x="4199731" y="3078052"/>
            <a:ext cx="490840" cy="27699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32" name="CasellaDiTesto 34">
            <a:extLst>
              <a:ext uri="{FF2B5EF4-FFF2-40B4-BE49-F238E27FC236}">
                <a16:creationId xmlns:a16="http://schemas.microsoft.com/office/drawing/2014/main" id="{B76A07B8-65EA-EC12-ADDC-DD59F2922208}"/>
              </a:ext>
            </a:extLst>
          </p:cNvPr>
          <p:cNvSpPr txBox="1"/>
          <p:nvPr/>
        </p:nvSpPr>
        <p:spPr>
          <a:xfrm>
            <a:off x="5636333" y="3241998"/>
            <a:ext cx="490840" cy="27699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33" name="CasellaDiTesto 34">
            <a:extLst>
              <a:ext uri="{FF2B5EF4-FFF2-40B4-BE49-F238E27FC236}">
                <a16:creationId xmlns:a16="http://schemas.microsoft.com/office/drawing/2014/main" id="{A06635D4-B7F5-032F-6090-3ED0DBB98F24}"/>
              </a:ext>
            </a:extLst>
          </p:cNvPr>
          <p:cNvSpPr txBox="1"/>
          <p:nvPr/>
        </p:nvSpPr>
        <p:spPr>
          <a:xfrm>
            <a:off x="7150980" y="3401416"/>
            <a:ext cx="490840" cy="27699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34" name="CasellaDiTesto 34">
            <a:extLst>
              <a:ext uri="{FF2B5EF4-FFF2-40B4-BE49-F238E27FC236}">
                <a16:creationId xmlns:a16="http://schemas.microsoft.com/office/drawing/2014/main" id="{525DA815-B6DE-584C-393E-11413360B4F5}"/>
              </a:ext>
            </a:extLst>
          </p:cNvPr>
          <p:cNvSpPr txBox="1"/>
          <p:nvPr/>
        </p:nvSpPr>
        <p:spPr>
          <a:xfrm>
            <a:off x="1201093" y="3159850"/>
            <a:ext cx="490840" cy="27699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89789F8-7D3F-070F-83E7-44DD00982083}"/>
              </a:ext>
            </a:extLst>
          </p:cNvPr>
          <p:cNvSpPr txBox="1"/>
          <p:nvPr/>
        </p:nvSpPr>
        <p:spPr>
          <a:xfrm>
            <a:off x="2700412" y="3290500"/>
            <a:ext cx="490840" cy="27699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36" name="CasellaDiTesto 34">
            <a:extLst>
              <a:ext uri="{FF2B5EF4-FFF2-40B4-BE49-F238E27FC236}">
                <a16:creationId xmlns:a16="http://schemas.microsoft.com/office/drawing/2014/main" id="{1ED32D9C-D99B-9E38-FA1D-452666D425B2}"/>
              </a:ext>
            </a:extLst>
          </p:cNvPr>
          <p:cNvSpPr txBox="1"/>
          <p:nvPr/>
        </p:nvSpPr>
        <p:spPr>
          <a:xfrm>
            <a:off x="4166428" y="3418767"/>
            <a:ext cx="490840" cy="27699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37" name="CasellaDiTesto 34">
            <a:extLst>
              <a:ext uri="{FF2B5EF4-FFF2-40B4-BE49-F238E27FC236}">
                <a16:creationId xmlns:a16="http://schemas.microsoft.com/office/drawing/2014/main" id="{8219E9B3-4A67-9799-5E4B-2153B8AF77CA}"/>
              </a:ext>
            </a:extLst>
          </p:cNvPr>
          <p:cNvSpPr txBox="1"/>
          <p:nvPr/>
        </p:nvSpPr>
        <p:spPr>
          <a:xfrm>
            <a:off x="5636333" y="3531244"/>
            <a:ext cx="490840" cy="27699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38" name="CasellaDiTesto 34">
            <a:extLst>
              <a:ext uri="{FF2B5EF4-FFF2-40B4-BE49-F238E27FC236}">
                <a16:creationId xmlns:a16="http://schemas.microsoft.com/office/drawing/2014/main" id="{D90DDDFE-ED6B-502C-1099-EC59368E9350}"/>
              </a:ext>
            </a:extLst>
          </p:cNvPr>
          <p:cNvSpPr txBox="1"/>
          <p:nvPr/>
        </p:nvSpPr>
        <p:spPr>
          <a:xfrm>
            <a:off x="7150980" y="3646084"/>
            <a:ext cx="490840" cy="27699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D465BC11-AE7B-0DC5-2365-FC15C8E5D24E}"/>
              </a:ext>
            </a:extLst>
          </p:cNvPr>
          <p:cNvSpPr txBox="1"/>
          <p:nvPr/>
        </p:nvSpPr>
        <p:spPr>
          <a:xfrm>
            <a:off x="1186141" y="2929017"/>
            <a:ext cx="49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9%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9FE5BF8-3066-B41E-26FD-D4CA35D6F0AA}"/>
              </a:ext>
            </a:extLst>
          </p:cNvPr>
          <p:cNvSpPr txBox="1"/>
          <p:nvPr/>
        </p:nvSpPr>
        <p:spPr>
          <a:xfrm>
            <a:off x="2688036" y="3083545"/>
            <a:ext cx="490840" cy="367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467D3FD2-8EF4-472E-BF65-454C193123A9}" type="VALUE">
              <a:rPr lang="en-US" sz="1700" smtClean="0">
                <a:solidFill>
                  <a:schemeClr val="bg1"/>
                </a:solidFill>
              </a:rPr>
              <a:pPr/>
              <a:t>8%</a:t>
            </a:fld>
            <a:endParaRPr lang="it-IT" sz="170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D528CFE-F28E-15D5-98A1-205CC491EDCE}"/>
              </a:ext>
            </a:extLst>
          </p:cNvPr>
          <p:cNvSpPr txBox="1"/>
          <p:nvPr/>
        </p:nvSpPr>
        <p:spPr>
          <a:xfrm>
            <a:off x="4136552" y="3216750"/>
            <a:ext cx="6087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7%</a:t>
            </a:r>
            <a:endParaRPr lang="it-IT" sz="160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CEF1432-2864-28EC-380C-0C4652026269}"/>
              </a:ext>
            </a:extLst>
          </p:cNvPr>
          <p:cNvSpPr txBox="1"/>
          <p:nvPr/>
        </p:nvSpPr>
        <p:spPr>
          <a:xfrm>
            <a:off x="5602750" y="3366682"/>
            <a:ext cx="7619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6%</a:t>
            </a:r>
            <a:endParaRPr lang="it-IT" sz="1600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BA09FF7E-8A4A-F603-2199-9EB5C6783822}"/>
              </a:ext>
            </a:extLst>
          </p:cNvPr>
          <p:cNvSpPr txBox="1"/>
          <p:nvPr/>
        </p:nvSpPr>
        <p:spPr>
          <a:xfrm>
            <a:off x="7127796" y="3514163"/>
            <a:ext cx="6509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4%</a:t>
            </a:r>
            <a:endParaRPr lang="it-IT" sz="140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12B85EA-E807-87E1-E7F9-F9376EA8490C}"/>
              </a:ext>
            </a:extLst>
          </p:cNvPr>
          <p:cNvSpPr txBox="1"/>
          <p:nvPr/>
        </p:nvSpPr>
        <p:spPr>
          <a:xfrm>
            <a:off x="1100981" y="3691346"/>
            <a:ext cx="754234" cy="367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35%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B50B070D-2C01-7AC9-0F18-0863F684A20D}"/>
              </a:ext>
            </a:extLst>
          </p:cNvPr>
          <p:cNvSpPr txBox="1"/>
          <p:nvPr/>
        </p:nvSpPr>
        <p:spPr>
          <a:xfrm>
            <a:off x="2598094" y="3738417"/>
            <a:ext cx="720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31%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FFC64FA7-0625-ED81-7B37-74D9FCE26CE6}"/>
              </a:ext>
            </a:extLst>
          </p:cNvPr>
          <p:cNvSpPr txBox="1"/>
          <p:nvPr/>
        </p:nvSpPr>
        <p:spPr>
          <a:xfrm>
            <a:off x="4061624" y="3862714"/>
            <a:ext cx="793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29%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B0A08E2E-D735-40BC-4AEE-7AB933D11463}"/>
              </a:ext>
            </a:extLst>
          </p:cNvPr>
          <p:cNvSpPr txBox="1"/>
          <p:nvPr/>
        </p:nvSpPr>
        <p:spPr>
          <a:xfrm>
            <a:off x="5574311" y="3939479"/>
            <a:ext cx="749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28%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9F8F94C3-8856-0D8C-8F2A-C40C31A29BA6}"/>
              </a:ext>
            </a:extLst>
          </p:cNvPr>
          <p:cNvSpPr txBox="1"/>
          <p:nvPr/>
        </p:nvSpPr>
        <p:spPr>
          <a:xfrm>
            <a:off x="7011950" y="4068359"/>
            <a:ext cx="786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27%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B10E8204-8E89-3EA2-2629-2AF5AB94F9BB}"/>
              </a:ext>
            </a:extLst>
          </p:cNvPr>
          <p:cNvSpPr txBox="1"/>
          <p:nvPr/>
        </p:nvSpPr>
        <p:spPr>
          <a:xfrm>
            <a:off x="1150408" y="4585548"/>
            <a:ext cx="755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27%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CA3B35AD-60FA-BFC1-EF44-37EF41D4DC8F}"/>
              </a:ext>
            </a:extLst>
          </p:cNvPr>
          <p:cNvSpPr txBox="1"/>
          <p:nvPr/>
        </p:nvSpPr>
        <p:spPr>
          <a:xfrm>
            <a:off x="2572881" y="4600099"/>
            <a:ext cx="821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26%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20C6C6C0-DABE-764F-F664-9867682B4BAE}"/>
              </a:ext>
            </a:extLst>
          </p:cNvPr>
          <p:cNvSpPr txBox="1"/>
          <p:nvPr/>
        </p:nvSpPr>
        <p:spPr>
          <a:xfrm>
            <a:off x="4101461" y="4643220"/>
            <a:ext cx="688909" cy="367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23%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834AD4B8-8973-43DE-E45C-C77F058579B9}"/>
              </a:ext>
            </a:extLst>
          </p:cNvPr>
          <p:cNvSpPr txBox="1"/>
          <p:nvPr/>
        </p:nvSpPr>
        <p:spPr>
          <a:xfrm>
            <a:off x="5564150" y="4682379"/>
            <a:ext cx="793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21%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1C069793-9097-3A0D-F4F4-C9BAF27B92E8}"/>
              </a:ext>
            </a:extLst>
          </p:cNvPr>
          <p:cNvSpPr txBox="1"/>
          <p:nvPr/>
        </p:nvSpPr>
        <p:spPr>
          <a:xfrm>
            <a:off x="7043959" y="4743823"/>
            <a:ext cx="878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17%</a:t>
            </a:r>
            <a:endParaRPr lang="it-IT">
              <a:solidFill>
                <a:schemeClr val="bg1"/>
              </a:solidFill>
            </a:endParaRPr>
          </a:p>
        </p:txBody>
      </p:sp>
      <p:graphicFrame>
        <p:nvGraphicFramePr>
          <p:cNvPr id="54" name="Grafico 53">
            <a:extLst>
              <a:ext uri="{FF2B5EF4-FFF2-40B4-BE49-F238E27FC236}">
                <a16:creationId xmlns:a16="http://schemas.microsoft.com/office/drawing/2014/main" id="{430A6069-FB49-690E-3479-C20B25F699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30166"/>
              </p:ext>
            </p:extLst>
          </p:nvPr>
        </p:nvGraphicFramePr>
        <p:xfrm>
          <a:off x="115220" y="1879014"/>
          <a:ext cx="8038723" cy="4235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" name="Segnaposto testo 5">
            <a:extLst>
              <a:ext uri="{FF2B5EF4-FFF2-40B4-BE49-F238E27FC236}">
                <a16:creationId xmlns:a16="http://schemas.microsoft.com/office/drawing/2014/main" id="{5EFDBB65-99EA-1DEC-4C7F-150A62DB2E41}"/>
              </a:ext>
            </a:extLst>
          </p:cNvPr>
          <p:cNvSpPr txBox="1">
            <a:spLocks/>
          </p:cNvSpPr>
          <p:nvPr/>
        </p:nvSpPr>
        <p:spPr>
          <a:xfrm>
            <a:off x="2211387" y="6462805"/>
            <a:ext cx="8488362" cy="277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Fonte: elaborazione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Arial" panose="020B0604020202020204" pitchFamily="34" charset="0"/>
              </a:rPr>
              <a:t>TEHA Group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su dati Banca d’Italia e Istat, 2024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Source Sans Pro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02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E9E99F9D-FA83-07EB-E20F-DBC70A299A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6489" y="0"/>
            <a:ext cx="12012107" cy="918324"/>
          </a:xfrm>
        </p:spPr>
        <p:txBody>
          <a:bodyPr>
            <a:normAutofit lnSpcReduction="10000"/>
          </a:bodyPr>
          <a:lstStyle/>
          <a:p>
            <a:r>
              <a:rPr lang="it-IT"/>
              <a:t>In questo contesto si inserisce anche l’evoluzione demografica del Paese: negli ultimi anni stiamo assistendo ad un progressivo declino della natalità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59463DF-EB76-6B48-C6FC-44F89C5CE9ED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137786" y="2417524"/>
          <a:ext cx="7761735" cy="387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62850DD4-6574-02F4-40A3-7A84941CE963}"/>
              </a:ext>
            </a:extLst>
          </p:cNvPr>
          <p:cNvCxnSpPr>
            <a:cxnSpLocks/>
          </p:cNvCxnSpPr>
          <p:nvPr/>
        </p:nvCxnSpPr>
        <p:spPr bwMode="auto">
          <a:xfrm>
            <a:off x="1328057" y="2194072"/>
            <a:ext cx="5007429" cy="636214"/>
          </a:xfrm>
          <a:prstGeom prst="straightConnector1">
            <a:avLst/>
          </a:prstGeom>
          <a:solidFill>
            <a:srgbClr val="FF9900"/>
          </a:solidFill>
          <a:ln w="28575" cap="flat" cmpd="sng" algn="ctr">
            <a:solidFill>
              <a:srgbClr val="F47B2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Ovale 8">
            <a:extLst>
              <a:ext uri="{FF2B5EF4-FFF2-40B4-BE49-F238E27FC236}">
                <a16:creationId xmlns:a16="http://schemas.microsoft.com/office/drawing/2014/main" id="{11F78DDE-61C5-8D9B-5617-84171095EFBE}"/>
              </a:ext>
            </a:extLst>
          </p:cNvPr>
          <p:cNvSpPr/>
          <p:nvPr/>
        </p:nvSpPr>
        <p:spPr bwMode="auto">
          <a:xfrm>
            <a:off x="2656701" y="2194072"/>
            <a:ext cx="2477253" cy="737175"/>
          </a:xfrm>
          <a:prstGeom prst="ellipse">
            <a:avLst/>
          </a:prstGeom>
          <a:solidFill>
            <a:srgbClr val="F47B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FFFFFF"/>
                </a:solidFill>
                <a:latin typeface="Source Sans Pro"/>
                <a:ea typeface="+mn-ea"/>
              </a:rPr>
              <a:t>-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3,0%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CAGR* ‘10-‘23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0A6E16E-76C0-7856-CF1F-D3C64830B5DA}"/>
              </a:ext>
            </a:extLst>
          </p:cNvPr>
          <p:cNvSpPr txBox="1"/>
          <p:nvPr/>
        </p:nvSpPr>
        <p:spPr>
          <a:xfrm>
            <a:off x="1466343" y="1151359"/>
            <a:ext cx="4668952" cy="70788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Andamento della natalità in Italia </a:t>
            </a:r>
            <a:r>
              <a:rPr lang="it-IT" sz="2000">
                <a:solidFill>
                  <a:srgbClr val="001E60"/>
                </a:solidFill>
                <a:latin typeface="Source Sans Pro"/>
                <a:ea typeface="Source Sans Pro SemiBold" panose="020B0603030403020204" pitchFamily="34" charset="0"/>
              </a:rPr>
              <a:t>(migliaia)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, 2010-2023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3F1C87BF-F302-05FF-97D2-6A0DCBE6707F}"/>
              </a:ext>
            </a:extLst>
          </p:cNvPr>
          <p:cNvSpPr txBox="1">
            <a:spLocks/>
          </p:cNvSpPr>
          <p:nvPr/>
        </p:nvSpPr>
        <p:spPr>
          <a:xfrm>
            <a:off x="8380956" y="2055123"/>
            <a:ext cx="3456140" cy="3399175"/>
          </a:xfrm>
          <a:prstGeom prst="rect">
            <a:avLst/>
          </a:prstGeom>
          <a:solidFill>
            <a:srgbClr val="ECEEF2"/>
          </a:solidFill>
        </p:spPr>
        <p:txBody>
          <a:bodyPr vert="horz" lIns="91440" tIns="45720" rIns="91440" bIns="45720" rtlCol="0" anchor="ctr">
            <a:no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47B2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7159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B20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E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it-IT"/>
              <a:t>Il 2023 è stato l’anno peggiore della storia per numero di bambini nati in Italia, con </a:t>
            </a:r>
            <a:r>
              <a:rPr lang="it-IT" sz="2400" b="1">
                <a:solidFill>
                  <a:srgbClr val="F47B20"/>
                </a:solidFill>
              </a:rPr>
              <a:t>379mila </a:t>
            </a:r>
            <a:r>
              <a:rPr lang="it-IT"/>
              <a:t>nascite</a:t>
            </a: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it-IT"/>
              <a:t>Se il trend proseguisse nel lungo periodo (2070) il </a:t>
            </a:r>
            <a:r>
              <a:rPr lang="it-IT" b="1"/>
              <a:t>nuovo equilibrio demografico</a:t>
            </a:r>
            <a:r>
              <a:rPr lang="it-IT"/>
              <a:t> </a:t>
            </a:r>
            <a:br>
              <a:rPr lang="it-IT"/>
            </a:br>
            <a:r>
              <a:rPr lang="it-IT"/>
              <a:t>si attesterebbe a</a:t>
            </a:r>
            <a:r>
              <a:rPr lang="it-IT" b="1"/>
              <a:t> </a:t>
            </a:r>
            <a:r>
              <a:rPr lang="it-IT" sz="2400" b="1">
                <a:solidFill>
                  <a:srgbClr val="F47B20"/>
                </a:solidFill>
              </a:rPr>
              <a:t>45 milioni</a:t>
            </a:r>
            <a:r>
              <a:rPr lang="it-IT" b="1"/>
              <a:t> </a:t>
            </a:r>
            <a:r>
              <a:rPr lang="it-IT"/>
              <a:t>di abitanti</a:t>
            </a:r>
            <a:endParaRPr lang="it-IT" b="1"/>
          </a:p>
        </p:txBody>
      </p:sp>
      <p:sp>
        <p:nvSpPr>
          <p:cNvPr id="17" name="Triangolo isoscele 16">
            <a:extLst>
              <a:ext uri="{FF2B5EF4-FFF2-40B4-BE49-F238E27FC236}">
                <a16:creationId xmlns:a16="http://schemas.microsoft.com/office/drawing/2014/main" id="{565D7C13-CA72-E04C-C70D-30A47C60E951}"/>
              </a:ext>
            </a:extLst>
          </p:cNvPr>
          <p:cNvSpPr/>
          <p:nvPr/>
        </p:nvSpPr>
        <p:spPr bwMode="auto">
          <a:xfrm rot="5400000">
            <a:off x="7192786" y="4254926"/>
            <a:ext cx="1696600" cy="198304"/>
          </a:xfrm>
          <a:prstGeom prst="triangle">
            <a:avLst>
              <a:gd name="adj" fmla="val 50144"/>
            </a:avLst>
          </a:prstGeom>
          <a:noFill/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600">
              <a:solidFill>
                <a:srgbClr val="02006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567F850-88EF-111B-FEAF-DDDC164202E2}"/>
              </a:ext>
            </a:extLst>
          </p:cNvPr>
          <p:cNvSpPr txBox="1"/>
          <p:nvPr/>
        </p:nvSpPr>
        <p:spPr>
          <a:xfrm>
            <a:off x="2208505" y="6391423"/>
            <a:ext cx="61079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200">
                <a:solidFill>
                  <a:schemeClr val="bg1">
                    <a:lumMod val="65000"/>
                  </a:schemeClr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en-US" sz="1100" dirty="0">
                <a:solidFill>
                  <a:srgbClr val="7F7F7F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Fonte: TEHA Group </a:t>
            </a:r>
            <a:r>
              <a:rPr lang="en-US" sz="1100" dirty="0" err="1">
                <a:solidFill>
                  <a:srgbClr val="7F7F7F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su</a:t>
            </a:r>
            <a:r>
              <a:rPr lang="en-US" sz="1100" dirty="0">
                <a:solidFill>
                  <a:srgbClr val="7F7F7F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7F7F7F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dati</a:t>
            </a:r>
            <a:r>
              <a:rPr lang="en-US" sz="1100" dirty="0">
                <a:solidFill>
                  <a:srgbClr val="7F7F7F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7F7F7F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Istat</a:t>
            </a:r>
            <a:r>
              <a:rPr lang="en-US" sz="1100" dirty="0">
                <a:solidFill>
                  <a:srgbClr val="7F7F7F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741863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2292C9-133C-443E-B866-C5F10F8F157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/>
          <a:lstStyle/>
          <a:p>
            <a:r>
              <a:rPr lang="it-IT"/>
              <a:t>L’evoluzione demografica apre nuove sfide anche per gli operatori della filiera degli elettrodomestici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DFD80DD-D2EE-4B06-A2A3-DF6690A5A107}"/>
              </a:ext>
            </a:extLst>
          </p:cNvPr>
          <p:cNvSpPr txBox="1"/>
          <p:nvPr/>
        </p:nvSpPr>
        <p:spPr>
          <a:xfrm>
            <a:off x="3637620" y="1177887"/>
            <a:ext cx="5594129" cy="412693"/>
          </a:xfrm>
          <a:prstGeom prst="rect">
            <a:avLst/>
          </a:prstGeom>
        </p:spPr>
        <p:txBody>
          <a:bodyPr wrap="square" lIns="103900" tIns="51951" rIns="103900" bIns="51951" rtlCol="0" anchor="ctr">
            <a:spAutoFit/>
          </a:bodyPr>
          <a:lstStyle/>
          <a:p>
            <a:pPr algn="ctr"/>
            <a:r>
              <a:rPr lang="it-IT" sz="2000" b="1" cap="small">
                <a:solidFill>
                  <a:srgbClr val="F47B20"/>
                </a:solidFill>
                <a:latin typeface="+mn-lt"/>
              </a:rPr>
              <a:t>Creazione di partnership intra e inter settoriali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816658C-B03F-404D-9018-E56317733A7F}"/>
              </a:ext>
            </a:extLst>
          </p:cNvPr>
          <p:cNvSpPr txBox="1"/>
          <p:nvPr/>
        </p:nvSpPr>
        <p:spPr>
          <a:xfrm>
            <a:off x="7136592" y="4557531"/>
            <a:ext cx="4372380" cy="412693"/>
          </a:xfrm>
          <a:prstGeom prst="rect">
            <a:avLst/>
          </a:prstGeom>
        </p:spPr>
        <p:txBody>
          <a:bodyPr wrap="square" lIns="103900" tIns="51951" rIns="103900" bIns="51951" rtlCol="0">
            <a:spAutoFit/>
          </a:bodyPr>
          <a:lstStyle/>
          <a:p>
            <a:pPr algn="ctr"/>
            <a:r>
              <a:rPr lang="it-IT" sz="2000" b="1" cap="small">
                <a:solidFill>
                  <a:srgbClr val="F47B20"/>
                </a:solidFill>
                <a:latin typeface="+mn-lt"/>
              </a:rPr>
              <a:t>Ricerca di nuovi talenti e competenze</a:t>
            </a:r>
            <a:endParaRPr lang="it-IT" sz="2000" b="1" i="1" cap="small">
              <a:solidFill>
                <a:srgbClr val="F47B20"/>
              </a:solidFill>
              <a:latin typeface="+mn-lt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00CE6E7-4624-4F9E-95C6-00B6B4DE15D1}"/>
              </a:ext>
            </a:extLst>
          </p:cNvPr>
          <p:cNvSpPr txBox="1"/>
          <p:nvPr/>
        </p:nvSpPr>
        <p:spPr>
          <a:xfrm>
            <a:off x="7152544" y="4910676"/>
            <a:ext cx="4368537" cy="1336023"/>
          </a:xfrm>
          <a:prstGeom prst="rect">
            <a:avLst/>
          </a:prstGeom>
        </p:spPr>
        <p:txBody>
          <a:bodyPr wrap="square" lIns="103900" tIns="51951" rIns="103900" bIns="51951" rtlCol="0">
            <a:spAutoFit/>
          </a:bodyPr>
          <a:lstStyle/>
          <a:p>
            <a:pPr algn="ctr">
              <a:spcAft>
                <a:spcPts val="0"/>
              </a:spcAft>
              <a:buClr>
                <a:srgbClr val="F47B20"/>
              </a:buClr>
            </a:pPr>
            <a:r>
              <a:rPr lang="it-IT" sz="1600">
                <a:solidFill>
                  <a:srgbClr val="001E60"/>
                </a:solidFill>
                <a:latin typeface="+mn-lt"/>
              </a:rPr>
              <a:t>Necessità di integrare </a:t>
            </a:r>
            <a:r>
              <a:rPr lang="it-IT" sz="1600" b="1">
                <a:solidFill>
                  <a:srgbClr val="001E60"/>
                </a:solidFill>
                <a:latin typeface="+mn-lt"/>
              </a:rPr>
              <a:t>nuovi strumenti di lavoro </a:t>
            </a:r>
            <a:r>
              <a:rPr lang="it-IT" sz="1600">
                <a:solidFill>
                  <a:srgbClr val="001E60"/>
                </a:solidFill>
                <a:latin typeface="+mn-lt"/>
              </a:rPr>
              <a:t>(es. innovazioni digitali e AI) e di attrazione di </a:t>
            </a:r>
            <a:r>
              <a:rPr lang="it-IT" sz="1600" b="1">
                <a:solidFill>
                  <a:srgbClr val="001E60"/>
                </a:solidFill>
                <a:latin typeface="+mn-lt"/>
              </a:rPr>
              <a:t>nuove competenze e figure professionali </a:t>
            </a:r>
            <a:r>
              <a:rPr lang="it-IT" sz="1600">
                <a:solidFill>
                  <a:srgbClr val="001E60"/>
                </a:solidFill>
                <a:latin typeface="+mn-lt"/>
              </a:rPr>
              <a:t>nelle aziende </a:t>
            </a:r>
            <a:r>
              <a:rPr lang="it-IT" sz="1600">
                <a:solidFill>
                  <a:srgbClr val="001E60"/>
                </a:solidFill>
              </a:rPr>
              <a:t>produttrici di elettrodomestici e componentistica e </a:t>
            </a:r>
            <a:r>
              <a:rPr lang="it-IT" sz="1600">
                <a:solidFill>
                  <a:srgbClr val="001E60"/>
                </a:solidFill>
                <a:latin typeface="+mn-lt"/>
              </a:rPr>
              <a:t>nei punti vendita</a:t>
            </a: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992AB4CC-8145-4ABF-A9A4-576118312B37}"/>
              </a:ext>
            </a:extLst>
          </p:cNvPr>
          <p:cNvSpPr/>
          <p:nvPr/>
        </p:nvSpPr>
        <p:spPr bwMode="auto">
          <a:xfrm>
            <a:off x="4313237" y="2574076"/>
            <a:ext cx="3454400" cy="2360378"/>
          </a:xfrm>
          <a:prstGeom prst="ellipse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it-IT" sz="2000">
              <a:solidFill>
                <a:srgbClr val="001E6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EFB70234-787B-4252-9FE1-1F142077E838}"/>
              </a:ext>
            </a:extLst>
          </p:cNvPr>
          <p:cNvSpPr txBox="1"/>
          <p:nvPr/>
        </p:nvSpPr>
        <p:spPr>
          <a:xfrm>
            <a:off x="729635" y="4522318"/>
            <a:ext cx="3908169" cy="412693"/>
          </a:xfrm>
          <a:prstGeom prst="rect">
            <a:avLst/>
          </a:prstGeom>
        </p:spPr>
        <p:txBody>
          <a:bodyPr wrap="square" lIns="103900" tIns="51951" rIns="103900" bIns="51951" rtlCol="0">
            <a:spAutoFit/>
          </a:bodyPr>
          <a:lstStyle/>
          <a:p>
            <a:pPr algn="ctr"/>
            <a:r>
              <a:rPr lang="it-IT" sz="2000" b="1" cap="small">
                <a:solidFill>
                  <a:srgbClr val="F47B20"/>
                </a:solidFill>
                <a:latin typeface="+mn-lt"/>
              </a:rPr>
              <a:t>Rafforzamento di servizio e di personalizzazione </a:t>
            </a:r>
            <a:endParaRPr lang="it-IT" sz="2000" b="1" i="1" cap="small">
              <a:solidFill>
                <a:srgbClr val="F47B20"/>
              </a:solidFill>
              <a:latin typeface="+mn-lt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48BBEBE-03E5-477B-84C1-388E0DDD2707}"/>
              </a:ext>
            </a:extLst>
          </p:cNvPr>
          <p:cNvSpPr txBox="1"/>
          <p:nvPr/>
        </p:nvSpPr>
        <p:spPr>
          <a:xfrm>
            <a:off x="575863" y="5111105"/>
            <a:ext cx="4212166" cy="1089802"/>
          </a:xfrm>
          <a:prstGeom prst="rect">
            <a:avLst/>
          </a:prstGeom>
        </p:spPr>
        <p:txBody>
          <a:bodyPr wrap="square" lIns="103900" tIns="51951" rIns="103900" bIns="51951" rtlCol="0">
            <a:spAutoFit/>
          </a:bodyPr>
          <a:lstStyle/>
          <a:p>
            <a:pPr algn="ctr">
              <a:spcAft>
                <a:spcPts val="0"/>
              </a:spcAft>
              <a:buClr>
                <a:srgbClr val="F47B20"/>
              </a:buClr>
            </a:pPr>
            <a:r>
              <a:rPr lang="it-IT" sz="1600">
                <a:solidFill>
                  <a:srgbClr val="001E60"/>
                </a:solidFill>
                <a:latin typeface="+mn-lt"/>
              </a:rPr>
              <a:t>Evoluzione delle esigenze dei consumatori verso un </a:t>
            </a:r>
            <a:r>
              <a:rPr lang="it-IT" sz="1600" b="1">
                <a:solidFill>
                  <a:srgbClr val="001E60"/>
                </a:solidFill>
                <a:latin typeface="+mn-lt"/>
              </a:rPr>
              <a:t>rafforzamento della componente di servizio </a:t>
            </a:r>
            <a:r>
              <a:rPr lang="it-IT" sz="1600">
                <a:solidFill>
                  <a:srgbClr val="001E60"/>
                </a:solidFill>
                <a:latin typeface="+mn-lt"/>
              </a:rPr>
              <a:t>(es. assistenza </a:t>
            </a:r>
            <a:r>
              <a:rPr lang="it-IT" sz="1600" i="1" err="1">
                <a:solidFill>
                  <a:srgbClr val="001E60"/>
                </a:solidFill>
                <a:latin typeface="+mn-lt"/>
              </a:rPr>
              <a:t>pre</a:t>
            </a:r>
            <a:r>
              <a:rPr lang="it-IT" sz="1600">
                <a:solidFill>
                  <a:srgbClr val="001E60"/>
                </a:solidFill>
                <a:latin typeface="+mn-lt"/>
              </a:rPr>
              <a:t> e </a:t>
            </a:r>
            <a:r>
              <a:rPr lang="it-IT" sz="1600" i="1">
                <a:solidFill>
                  <a:srgbClr val="001E60"/>
                </a:solidFill>
                <a:latin typeface="+mn-lt"/>
              </a:rPr>
              <a:t>post</a:t>
            </a:r>
            <a:r>
              <a:rPr lang="it-IT" sz="1600">
                <a:solidFill>
                  <a:srgbClr val="001E60"/>
                </a:solidFill>
                <a:latin typeface="+mn-lt"/>
              </a:rPr>
              <a:t> vendita)</a:t>
            </a:r>
            <a:r>
              <a:rPr lang="it-IT" sz="1600">
                <a:solidFill>
                  <a:srgbClr val="001E60"/>
                </a:solidFill>
              </a:rPr>
              <a:t> </a:t>
            </a:r>
            <a:r>
              <a:rPr lang="it-IT" sz="1600">
                <a:solidFill>
                  <a:srgbClr val="001E60"/>
                </a:solidFill>
                <a:latin typeface="+mn-lt"/>
              </a:rPr>
              <a:t>e crescente richiesta di </a:t>
            </a:r>
            <a:r>
              <a:rPr lang="it-IT" sz="1600" b="1">
                <a:solidFill>
                  <a:srgbClr val="001E60"/>
                </a:solidFill>
                <a:latin typeface="+mn-lt"/>
              </a:rPr>
              <a:t>personalizzazioni</a:t>
            </a:r>
            <a:endParaRPr lang="it-IT" sz="1600">
              <a:solidFill>
                <a:srgbClr val="001E60"/>
              </a:solidFill>
              <a:latin typeface="+mn-lt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CB295F89-A2A0-41F6-BF72-C1AE1C38889A}"/>
              </a:ext>
            </a:extLst>
          </p:cNvPr>
          <p:cNvSpPr txBox="1"/>
          <p:nvPr/>
        </p:nvSpPr>
        <p:spPr>
          <a:xfrm>
            <a:off x="8898882" y="2014911"/>
            <a:ext cx="2267129" cy="412693"/>
          </a:xfrm>
          <a:prstGeom prst="rect">
            <a:avLst/>
          </a:prstGeom>
        </p:spPr>
        <p:txBody>
          <a:bodyPr wrap="square" lIns="103900" tIns="51951" rIns="103900" bIns="51951" rtlCol="0">
            <a:spAutoFit/>
          </a:bodyPr>
          <a:lstStyle/>
          <a:p>
            <a:pPr algn="ctr"/>
            <a:r>
              <a:rPr lang="it-IT" sz="2000" b="1" cap="small">
                <a:solidFill>
                  <a:srgbClr val="F47B20"/>
                </a:solidFill>
                <a:latin typeface="+mn-lt"/>
              </a:rPr>
              <a:t>consumatori</a:t>
            </a:r>
            <a:endParaRPr lang="it-IT" sz="2000">
              <a:solidFill>
                <a:srgbClr val="001E60"/>
              </a:solidFill>
              <a:latin typeface="+mn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AF059A-8EB1-5759-0C9F-3D4DE31AB80B}"/>
              </a:ext>
            </a:extLst>
          </p:cNvPr>
          <p:cNvSpPr txBox="1"/>
          <p:nvPr/>
        </p:nvSpPr>
        <p:spPr>
          <a:xfrm>
            <a:off x="4463743" y="1521429"/>
            <a:ext cx="3700777" cy="597359"/>
          </a:xfrm>
          <a:prstGeom prst="rect">
            <a:avLst/>
          </a:prstGeom>
        </p:spPr>
        <p:txBody>
          <a:bodyPr wrap="square" lIns="103900" tIns="51951" rIns="103900" bIns="51951" rtlCol="0">
            <a:spAutoFit/>
          </a:bodyPr>
          <a:lstStyle/>
          <a:p>
            <a:pPr algn="ctr">
              <a:spcAft>
                <a:spcPts val="0"/>
              </a:spcAft>
              <a:buClr>
                <a:srgbClr val="F47B20"/>
              </a:buClr>
            </a:pPr>
            <a:r>
              <a:rPr lang="it-IT" sz="1600">
                <a:solidFill>
                  <a:srgbClr val="001E60"/>
                </a:solidFill>
                <a:latin typeface="+mn-lt"/>
              </a:rPr>
              <a:t>Necessità di rafforzare le relazioni intra e inter settoriali per </a:t>
            </a:r>
            <a:r>
              <a:rPr lang="it-IT" sz="1600" b="1">
                <a:solidFill>
                  <a:srgbClr val="001E60"/>
                </a:solidFill>
                <a:latin typeface="+mn-lt"/>
              </a:rPr>
              <a:t>rimodulare l’offerta</a:t>
            </a:r>
            <a:endParaRPr lang="it-IT" sz="1600">
              <a:solidFill>
                <a:srgbClr val="001E60"/>
              </a:solidFill>
              <a:latin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B79E3E2-7039-5453-AE62-BDED3E54D999}"/>
              </a:ext>
            </a:extLst>
          </p:cNvPr>
          <p:cNvSpPr txBox="1"/>
          <p:nvPr/>
        </p:nvSpPr>
        <p:spPr>
          <a:xfrm>
            <a:off x="5179512" y="3325467"/>
            <a:ext cx="1778001" cy="843580"/>
          </a:xfrm>
          <a:prstGeom prst="rect">
            <a:avLst/>
          </a:prstGeom>
        </p:spPr>
        <p:txBody>
          <a:bodyPr wrap="square" lIns="103900" tIns="51951" rIns="103900" bIns="51951" rtlCol="0">
            <a:spAutoFit/>
          </a:bodyPr>
          <a:lstStyle/>
          <a:p>
            <a:pPr algn="ctr"/>
            <a:r>
              <a:rPr lang="it-IT" sz="2400" b="1" cap="small">
                <a:solidFill>
                  <a:srgbClr val="001E60"/>
                </a:solidFill>
                <a:latin typeface="+mn-lt"/>
              </a:rPr>
              <a:t>Evoluzione demografica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3369BD31-2BC4-5A9A-15BE-F16DFA965AC0}"/>
              </a:ext>
            </a:extLst>
          </p:cNvPr>
          <p:cNvGrpSpPr/>
          <p:nvPr/>
        </p:nvGrpSpPr>
        <p:grpSpPr>
          <a:xfrm>
            <a:off x="7182910" y="2713936"/>
            <a:ext cx="720000" cy="720000"/>
            <a:chOff x="7029043" y="2500206"/>
            <a:chExt cx="720000" cy="720000"/>
          </a:xfrm>
        </p:grpSpPr>
        <p:pic>
          <p:nvPicPr>
            <p:cNvPr id="1032" name="Picture 8" descr="Foto Icona Del Consumatore, Immagini e Vettoriali">
              <a:extLst>
                <a:ext uri="{FF2B5EF4-FFF2-40B4-BE49-F238E27FC236}">
                  <a16:creationId xmlns:a16="http://schemas.microsoft.com/office/drawing/2014/main" id="{F5690E20-D87D-A00F-FC5A-C9FB52FB80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7" t="15212" r="24390" b="34068"/>
            <a:stretch/>
          </p:blipFill>
          <p:spPr bwMode="auto">
            <a:xfrm>
              <a:off x="7094682" y="2562695"/>
              <a:ext cx="588723" cy="59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2B6400B6-3028-5446-CF8B-57A65C564CE2}"/>
                </a:ext>
              </a:extLst>
            </p:cNvPr>
            <p:cNvSpPr/>
            <p:nvPr/>
          </p:nvSpPr>
          <p:spPr>
            <a:xfrm>
              <a:off x="7029043" y="2500206"/>
              <a:ext cx="720000" cy="720000"/>
            </a:xfrm>
            <a:prstGeom prst="ellipse">
              <a:avLst/>
            </a:prstGeom>
            <a:noFill/>
            <a:ln>
              <a:solidFill>
                <a:srgbClr val="001E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B3A7E4E1-7533-3074-57FF-580FC9A67C5F}"/>
              </a:ext>
            </a:extLst>
          </p:cNvPr>
          <p:cNvGrpSpPr/>
          <p:nvPr/>
        </p:nvGrpSpPr>
        <p:grpSpPr>
          <a:xfrm>
            <a:off x="6565948" y="4317295"/>
            <a:ext cx="720000" cy="720000"/>
            <a:chOff x="6969724" y="3866698"/>
            <a:chExt cx="720000" cy="720000"/>
          </a:xfrm>
        </p:grpSpPr>
        <p:pic>
          <p:nvPicPr>
            <p:cNvPr id="1034" name="Picture 10" descr="Icona competenze della collezione di lavoro di gruppo. Semplice elemento di  linea abilità simbolo per modelli, web design e infografica Immagine e  Vettoriale - Alamy">
              <a:extLst>
                <a:ext uri="{FF2B5EF4-FFF2-40B4-BE49-F238E27FC236}">
                  <a16:creationId xmlns:a16="http://schemas.microsoft.com/office/drawing/2014/main" id="{EEA26119-0913-B588-2258-1E14E43924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84"/>
            <a:stretch/>
          </p:blipFill>
          <p:spPr bwMode="auto">
            <a:xfrm>
              <a:off x="7083529" y="3922260"/>
              <a:ext cx="492390" cy="608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A6E38090-C6A0-A554-B201-35E4649F11E2}"/>
                </a:ext>
              </a:extLst>
            </p:cNvPr>
            <p:cNvSpPr/>
            <p:nvPr/>
          </p:nvSpPr>
          <p:spPr>
            <a:xfrm>
              <a:off x="6969724" y="3866698"/>
              <a:ext cx="720000" cy="720000"/>
            </a:xfrm>
            <a:prstGeom prst="ellipse">
              <a:avLst/>
            </a:prstGeom>
            <a:noFill/>
            <a:ln>
              <a:solidFill>
                <a:srgbClr val="001E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E7D6A394-55AA-2CFE-CDB6-E81BFFBF0462}"/>
              </a:ext>
            </a:extLst>
          </p:cNvPr>
          <p:cNvGrpSpPr/>
          <p:nvPr/>
        </p:nvGrpSpPr>
        <p:grpSpPr>
          <a:xfrm>
            <a:off x="4766425" y="4327518"/>
            <a:ext cx="720000" cy="720000"/>
            <a:chOff x="5778231" y="4268293"/>
            <a:chExt cx="720000" cy="720000"/>
          </a:xfrm>
        </p:grpSpPr>
        <p:pic>
          <p:nvPicPr>
            <p:cNvPr id="1036" name="Picture 12" descr="Computer Servizio Clienti Icona ...">
              <a:extLst>
                <a:ext uri="{FF2B5EF4-FFF2-40B4-BE49-F238E27FC236}">
                  <a16:creationId xmlns:a16="http://schemas.microsoft.com/office/drawing/2014/main" id="{8DEEF690-62ED-952E-8265-810942F11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997" y="4295788"/>
              <a:ext cx="662467" cy="662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05177311-E849-5C29-3563-E6E4CC69216F}"/>
                </a:ext>
              </a:extLst>
            </p:cNvPr>
            <p:cNvSpPr/>
            <p:nvPr/>
          </p:nvSpPr>
          <p:spPr>
            <a:xfrm>
              <a:off x="5778231" y="4268293"/>
              <a:ext cx="720000" cy="720000"/>
            </a:xfrm>
            <a:prstGeom prst="ellipse">
              <a:avLst/>
            </a:prstGeom>
            <a:noFill/>
            <a:ln>
              <a:solidFill>
                <a:srgbClr val="001E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A028BDAA-9FBD-9733-A5EA-5BF1565C2E55}"/>
              </a:ext>
            </a:extLst>
          </p:cNvPr>
          <p:cNvGrpSpPr/>
          <p:nvPr/>
        </p:nvGrpSpPr>
        <p:grpSpPr>
          <a:xfrm>
            <a:off x="5708513" y="2187424"/>
            <a:ext cx="720000" cy="720000"/>
            <a:chOff x="4447270" y="3308564"/>
            <a:chExt cx="720000" cy="720000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2FA9CD20-464C-6BF0-91B6-D1CC779C567F}"/>
                </a:ext>
              </a:extLst>
            </p:cNvPr>
            <p:cNvSpPr/>
            <p:nvPr/>
          </p:nvSpPr>
          <p:spPr>
            <a:xfrm>
              <a:off x="4447270" y="3308564"/>
              <a:ext cx="720000" cy="720000"/>
            </a:xfrm>
            <a:prstGeom prst="ellipse">
              <a:avLst/>
            </a:prstGeom>
            <a:noFill/>
            <a:ln>
              <a:solidFill>
                <a:srgbClr val="001E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38" name="Picture 14" descr="Icone vettoriali per handshake di Business Agreement. Simbolo di accordo  collaborazione handshake, icona accordo illustrazione trattativa Immagine e  Vettoriale - Alamy">
              <a:extLst>
                <a:ext uri="{FF2B5EF4-FFF2-40B4-BE49-F238E27FC236}">
                  <a16:creationId xmlns:a16="http://schemas.microsoft.com/office/drawing/2014/main" id="{595604A2-C670-8DD7-2A9D-DA26C71B4B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2" t="22193" r="12222" b="27687"/>
            <a:stretch/>
          </p:blipFill>
          <p:spPr bwMode="auto">
            <a:xfrm>
              <a:off x="4534879" y="3475354"/>
              <a:ext cx="544782" cy="386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C7B8CF-349F-8C27-2ECD-E2307CD933F7}"/>
              </a:ext>
            </a:extLst>
          </p:cNvPr>
          <p:cNvSpPr txBox="1"/>
          <p:nvPr/>
        </p:nvSpPr>
        <p:spPr>
          <a:xfrm>
            <a:off x="2046454" y="6525997"/>
            <a:ext cx="1078494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Fonte: elaborazione TEHA Group, 2024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D04797B-127C-989E-6C2C-0E98EF717505}"/>
              </a:ext>
            </a:extLst>
          </p:cNvPr>
          <p:cNvSpPr txBox="1"/>
          <p:nvPr/>
        </p:nvSpPr>
        <p:spPr>
          <a:xfrm>
            <a:off x="283330" y="1513215"/>
            <a:ext cx="4044072" cy="720470"/>
          </a:xfrm>
          <a:prstGeom prst="rect">
            <a:avLst/>
          </a:prstGeom>
        </p:spPr>
        <p:txBody>
          <a:bodyPr wrap="square" lIns="103900" tIns="51951" rIns="103900" bIns="51951" rtlCol="0">
            <a:spAutoFit/>
          </a:bodyPr>
          <a:lstStyle/>
          <a:p>
            <a:pPr algn="ctr"/>
            <a:r>
              <a:rPr lang="it-IT" sz="2000" b="1" cap="small">
                <a:solidFill>
                  <a:srgbClr val="F47B20"/>
                </a:solidFill>
              </a:rPr>
              <a:t>Aumentano le famiglie monocomponenti  </a:t>
            </a:r>
            <a:endParaRPr lang="it-IT" sz="2000" b="1" cap="small">
              <a:solidFill>
                <a:srgbClr val="F47B20"/>
              </a:solidFill>
              <a:latin typeface="+mn-lt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0E818B6-94AC-1A1F-DF08-E4BDB9028569}"/>
              </a:ext>
            </a:extLst>
          </p:cNvPr>
          <p:cNvSpPr txBox="1"/>
          <p:nvPr/>
        </p:nvSpPr>
        <p:spPr>
          <a:xfrm>
            <a:off x="347440" y="2154061"/>
            <a:ext cx="3715897" cy="2074687"/>
          </a:xfrm>
          <a:prstGeom prst="rect">
            <a:avLst/>
          </a:prstGeom>
        </p:spPr>
        <p:txBody>
          <a:bodyPr wrap="square" lIns="103900" tIns="51951" rIns="103900" bIns="51951" rtlCol="0">
            <a:spAutoFit/>
          </a:bodyPr>
          <a:lstStyle/>
          <a:p>
            <a:pPr algn="ctr">
              <a:spcAft>
                <a:spcPts val="0"/>
              </a:spcAft>
              <a:buClr>
                <a:srgbClr val="F47B20"/>
              </a:buClr>
            </a:pPr>
            <a:r>
              <a:rPr lang="it-IT" sz="1600">
                <a:solidFill>
                  <a:srgbClr val="001E60"/>
                </a:solidFill>
                <a:latin typeface="+mn-lt"/>
              </a:rPr>
              <a:t>Le famiglie con un </a:t>
            </a:r>
            <a:r>
              <a:rPr lang="it-IT" sz="1600" b="1">
                <a:solidFill>
                  <a:srgbClr val="001E60"/>
                </a:solidFill>
                <a:latin typeface="+mn-lt"/>
              </a:rPr>
              <a:t>solo componente </a:t>
            </a:r>
            <a:r>
              <a:rPr lang="it-IT" sz="1600">
                <a:solidFill>
                  <a:srgbClr val="001E60"/>
                </a:solidFill>
                <a:latin typeface="+mn-lt"/>
              </a:rPr>
              <a:t>nel 2022 sono il </a:t>
            </a:r>
            <a:r>
              <a:rPr lang="it-IT" sz="1600" b="1">
                <a:solidFill>
                  <a:srgbClr val="001E60"/>
                </a:solidFill>
                <a:latin typeface="+mn-lt"/>
              </a:rPr>
              <a:t>33,1%</a:t>
            </a:r>
            <a:r>
              <a:rPr lang="it-IT" sz="1600">
                <a:solidFill>
                  <a:srgbClr val="001E60"/>
                </a:solidFill>
                <a:latin typeface="+mn-lt"/>
              </a:rPr>
              <a:t> (</a:t>
            </a:r>
            <a:r>
              <a:rPr lang="it-IT" sz="1600" b="1">
                <a:solidFill>
                  <a:srgbClr val="001E60"/>
                </a:solidFill>
                <a:latin typeface="+mn-lt"/>
              </a:rPr>
              <a:t>+5</a:t>
            </a:r>
            <a:r>
              <a:rPr lang="it-IT" sz="1600">
                <a:solidFill>
                  <a:srgbClr val="001E60"/>
                </a:solidFill>
                <a:latin typeface="+mn-lt"/>
              </a:rPr>
              <a:t> </a:t>
            </a:r>
            <a:r>
              <a:rPr lang="it-IT" sz="1600" b="1">
                <a:solidFill>
                  <a:srgbClr val="001E60"/>
                </a:solidFill>
                <a:latin typeface="+mn-lt"/>
              </a:rPr>
              <a:t>p.p. vs. 2010</a:t>
            </a:r>
            <a:r>
              <a:rPr lang="it-IT" sz="1600">
                <a:solidFill>
                  <a:srgbClr val="001E60"/>
                </a:solidFill>
                <a:latin typeface="+mn-lt"/>
              </a:rPr>
              <a:t>), </a:t>
            </a:r>
            <a:r>
              <a:rPr lang="it-IT" sz="1600" b="1">
                <a:solidFill>
                  <a:srgbClr val="001E60"/>
                </a:solidFill>
                <a:latin typeface="+mn-lt"/>
              </a:rPr>
              <a:t>nucleo più diffuso </a:t>
            </a:r>
            <a:r>
              <a:rPr lang="it-IT" sz="1600">
                <a:solidFill>
                  <a:srgbClr val="001E60"/>
                </a:solidFill>
                <a:latin typeface="+mn-lt"/>
              </a:rPr>
              <a:t>del nostro Paese. C’è quindi una </a:t>
            </a:r>
            <a:r>
              <a:rPr lang="it-IT" sz="1600" b="1">
                <a:solidFill>
                  <a:srgbClr val="001E60"/>
                </a:solidFill>
                <a:latin typeface="+mn-lt"/>
              </a:rPr>
              <a:t>necessità di innovazione dimensionale</a:t>
            </a:r>
            <a:r>
              <a:rPr lang="it-IT" sz="1600">
                <a:solidFill>
                  <a:srgbClr val="001E60"/>
                </a:solidFill>
                <a:latin typeface="+mn-lt"/>
              </a:rPr>
              <a:t> (es. mini lavatrici o piccoli frigoriferi)</a:t>
            </a:r>
            <a:r>
              <a:rPr lang="it-IT" sz="1600">
                <a:solidFill>
                  <a:srgbClr val="001E60"/>
                </a:solidFill>
              </a:rPr>
              <a:t>, </a:t>
            </a:r>
            <a:r>
              <a:rPr lang="it-IT" sz="1600">
                <a:solidFill>
                  <a:srgbClr val="001E60"/>
                </a:solidFill>
                <a:latin typeface="+mn-lt"/>
              </a:rPr>
              <a:t>apparecchiature a </a:t>
            </a:r>
            <a:r>
              <a:rPr lang="it-IT" sz="1600" b="1">
                <a:solidFill>
                  <a:srgbClr val="001E60"/>
                </a:solidFill>
                <a:latin typeface="+mn-lt"/>
              </a:rPr>
              <a:t>miglior efficienza energetica </a:t>
            </a:r>
            <a:r>
              <a:rPr lang="it-IT" sz="1600">
                <a:solidFill>
                  <a:srgbClr val="001E60"/>
                </a:solidFill>
                <a:latin typeface="+mn-lt"/>
              </a:rPr>
              <a:t>e richiesta </a:t>
            </a:r>
            <a:r>
              <a:rPr lang="it-IT" sz="1600" b="1">
                <a:solidFill>
                  <a:srgbClr val="001E60"/>
                </a:solidFill>
                <a:latin typeface="+mn-lt"/>
              </a:rPr>
              <a:t>di meno funzionalità </a:t>
            </a:r>
            <a:r>
              <a:rPr lang="it-IT" sz="1600">
                <a:solidFill>
                  <a:srgbClr val="001E60"/>
                </a:solidFill>
                <a:latin typeface="+mn-lt"/>
              </a:rPr>
              <a:t>dell’elettrodomestico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CFC3A15E-E31A-2A53-5451-A7B1E21B214B}"/>
              </a:ext>
            </a:extLst>
          </p:cNvPr>
          <p:cNvSpPr txBox="1"/>
          <p:nvPr/>
        </p:nvSpPr>
        <p:spPr>
          <a:xfrm>
            <a:off x="8012877" y="2336523"/>
            <a:ext cx="3968646" cy="1828465"/>
          </a:xfrm>
          <a:prstGeom prst="rect">
            <a:avLst/>
          </a:prstGeom>
        </p:spPr>
        <p:txBody>
          <a:bodyPr wrap="square" lIns="103900" tIns="51951" rIns="103900" bIns="51951" rtlCol="0">
            <a:spAutoFit/>
          </a:bodyPr>
          <a:lstStyle/>
          <a:p>
            <a:pPr algn="ctr">
              <a:buClr>
                <a:srgbClr val="F47B20"/>
              </a:buClr>
            </a:pPr>
            <a:r>
              <a:rPr lang="it-IT" sz="1600">
                <a:solidFill>
                  <a:srgbClr val="001E60"/>
                </a:solidFill>
                <a:latin typeface="+mn-lt"/>
              </a:rPr>
              <a:t>Contrazione del </a:t>
            </a:r>
            <a:r>
              <a:rPr lang="it-IT" sz="1600" b="1">
                <a:solidFill>
                  <a:srgbClr val="001E60"/>
                </a:solidFill>
                <a:latin typeface="+mn-lt"/>
              </a:rPr>
              <a:t>2,3% </a:t>
            </a:r>
            <a:r>
              <a:rPr lang="it-IT" sz="1600">
                <a:solidFill>
                  <a:srgbClr val="001E60"/>
                </a:solidFill>
                <a:latin typeface="+mn-lt"/>
              </a:rPr>
              <a:t>della popolazione dal 2014 ad oggi e </a:t>
            </a:r>
            <a:r>
              <a:rPr lang="it-IT" sz="1600" b="1">
                <a:solidFill>
                  <a:srgbClr val="001E60"/>
                </a:solidFill>
                <a:latin typeface="+mn-lt"/>
              </a:rPr>
              <a:t>minimo storico di nascite nel 2023 </a:t>
            </a:r>
            <a:r>
              <a:rPr lang="it-IT" sz="1600">
                <a:solidFill>
                  <a:srgbClr val="001E60"/>
                </a:solidFill>
                <a:latin typeface="+mn-lt"/>
              </a:rPr>
              <a:t>(379mila). Crescita demografica in Italia negli ultimi 20 anni sostenuta dalla </a:t>
            </a:r>
            <a:r>
              <a:rPr lang="it-IT" sz="1600" b="1">
                <a:solidFill>
                  <a:srgbClr val="001E60"/>
                </a:solidFill>
                <a:latin typeface="+mn-lt"/>
              </a:rPr>
              <a:t>popolazione straniera </a:t>
            </a:r>
            <a:r>
              <a:rPr lang="it-IT" sz="1600">
                <a:solidFill>
                  <a:srgbClr val="001E60"/>
                </a:solidFill>
                <a:latin typeface="+mn-lt"/>
              </a:rPr>
              <a:t>(da 356mila nel 1990 a 5,2 milioni nel 2022). Necessità dunque di affinamento delle </a:t>
            </a:r>
            <a:r>
              <a:rPr lang="it-IT" sz="1600" b="1">
                <a:solidFill>
                  <a:srgbClr val="001E60"/>
                </a:solidFill>
                <a:latin typeface="+mn-lt"/>
              </a:rPr>
              <a:t>strategie di marketing</a:t>
            </a:r>
            <a:endParaRPr lang="it-IT" sz="1600">
              <a:solidFill>
                <a:srgbClr val="001E60"/>
              </a:solidFill>
              <a:latin typeface="+mn-lt"/>
            </a:endParaRPr>
          </a:p>
        </p:txBody>
      </p: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299B7EB9-7B7C-D4B0-74EE-0E5F3372ACB2}"/>
              </a:ext>
            </a:extLst>
          </p:cNvPr>
          <p:cNvGrpSpPr/>
          <p:nvPr/>
        </p:nvGrpSpPr>
        <p:grpSpPr>
          <a:xfrm>
            <a:off x="4277804" y="2713936"/>
            <a:ext cx="720000" cy="720000"/>
            <a:chOff x="4161812" y="3170826"/>
            <a:chExt cx="720000" cy="720000"/>
          </a:xfrm>
        </p:grpSpPr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04642113-D029-22EB-BB53-3A9095744A6B}"/>
                </a:ext>
              </a:extLst>
            </p:cNvPr>
            <p:cNvSpPr/>
            <p:nvPr/>
          </p:nvSpPr>
          <p:spPr>
            <a:xfrm>
              <a:off x="4161812" y="3170826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1E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9" name="Elemento grafico 48" descr="Uomo con riempimento a tinta unita">
              <a:extLst>
                <a:ext uri="{FF2B5EF4-FFF2-40B4-BE49-F238E27FC236}">
                  <a16:creationId xmlns:a16="http://schemas.microsoft.com/office/drawing/2014/main" id="{7F05FEEA-11FC-2269-A394-4B8B7FD67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88929" y="3194749"/>
              <a:ext cx="662400" cy="66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1795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71F45-A2B4-9345-3050-8EB7CFC36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232C7CC-70B6-9809-C231-A39352434907}"/>
              </a:ext>
            </a:extLst>
          </p:cNvPr>
          <p:cNvSpPr/>
          <p:nvPr/>
        </p:nvSpPr>
        <p:spPr bwMode="auto">
          <a:xfrm>
            <a:off x="0" y="476215"/>
            <a:ext cx="12192000" cy="5510928"/>
          </a:xfrm>
          <a:prstGeom prst="rect">
            <a:avLst/>
          </a:prstGeom>
          <a:solidFill>
            <a:srgbClr val="001E60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Messaggio 3</a:t>
            </a:r>
            <a:b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lang="it-IT" sz="3200" dirty="0">
                <a:solidFill>
                  <a:schemeClr val="bg1"/>
                </a:solidFill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Nonostante i consumi degli italiani siano inferiori rispetto al periodo </a:t>
            </a:r>
            <a:r>
              <a:rPr lang="it-IT" sz="3200" dirty="0" err="1">
                <a:solidFill>
                  <a:schemeClr val="bg1"/>
                </a:solidFill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it-IT" sz="3200" dirty="0">
                <a:solidFill>
                  <a:schemeClr val="bg1"/>
                </a:solidFill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-pandemico, il trend per il settore degli elettrodomestici appare in controtendenza: tra il 2019 e il 2022 </a:t>
            </a:r>
            <a:r>
              <a:rPr lang="it-IT" sz="3200" b="1" dirty="0">
                <a:solidFill>
                  <a:schemeClr val="bg1"/>
                </a:solidFill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it-IT" sz="32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a spesa per elettrodomestici è cresciuta mediamente del 34%</a:t>
            </a:r>
            <a:r>
              <a:rPr lang="it-IT" sz="3200" dirty="0">
                <a:solidFill>
                  <a:schemeClr val="bg1"/>
                </a:solidFill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it-IT" sz="320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A partire dal 2023, c’è stata una battuta d’arresto, con un </a:t>
            </a:r>
            <a:r>
              <a:rPr kumimoji="0" lang="it-IT" sz="32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andamento a volume in calo</a:t>
            </a:r>
            <a:r>
              <a:rPr kumimoji="0" lang="it-IT" sz="320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 sia per</a:t>
            </a:r>
            <a:br>
              <a:rPr kumimoji="0" lang="it-IT" sz="320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it-IT" sz="320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grandi (-1,8%) che per piccoli elettrodomestici (-1,4%)</a:t>
            </a:r>
            <a:endParaRPr kumimoji="0" lang="it-IT" sz="300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6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AF787D4C-403C-9983-B565-1C57244405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827768"/>
              </p:ext>
            </p:extLst>
          </p:nvPr>
        </p:nvGraphicFramePr>
        <p:xfrm>
          <a:off x="355123" y="1920724"/>
          <a:ext cx="11481754" cy="405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E7B89926-4F6D-6EA3-7956-7F03F7A84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49" y="0"/>
            <a:ext cx="11947451" cy="908919"/>
          </a:xfrm>
        </p:spPr>
        <p:txBody>
          <a:bodyPr/>
          <a:lstStyle/>
          <a:p>
            <a:r>
              <a:rPr lang="it-IT"/>
              <a:t>Nel periodo 2019-2022, la spesa per elettrodomestici delle famiglie italiane</a:t>
            </a:r>
            <a:br>
              <a:rPr lang="it-IT"/>
            </a:br>
            <a:r>
              <a:rPr lang="it-IT"/>
              <a:t>è cresciuta più delle altre voci di spesa…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D357F4-D89F-2894-F8FE-F7ABB1987EB6}"/>
              </a:ext>
            </a:extLst>
          </p:cNvPr>
          <p:cNvSpPr txBox="1"/>
          <p:nvPr/>
        </p:nvSpPr>
        <p:spPr>
          <a:xfrm>
            <a:off x="355123" y="1091656"/>
            <a:ext cx="11481754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Spesa delle famiglie italiane per elettrodomestici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(indice, anno base </a:t>
            </a:r>
            <a:r>
              <a:rPr lang="it-IT">
                <a:solidFill>
                  <a:srgbClr val="001E60"/>
                </a:solidFill>
                <a:latin typeface="Source Sans Pro"/>
                <a:ea typeface="Source Sans Pro SemiBold" panose="020B0603030403020204" pitchFamily="34" charset="0"/>
              </a:rPr>
              <a:t>100 = 2019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), 201</a:t>
            </a:r>
            <a:r>
              <a:rPr lang="it-IT">
                <a:solidFill>
                  <a:srgbClr val="001E60"/>
                </a:solidFill>
                <a:latin typeface="Source Sans Pro"/>
                <a:ea typeface="Source Sans Pro SemiBold" panose="020B0603030403020204" pitchFamily="34" charset="0"/>
              </a:rPr>
              <a:t>9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-2022</a:t>
            </a:r>
          </a:p>
        </p:txBody>
      </p:sp>
      <p:sp>
        <p:nvSpPr>
          <p:cNvPr id="6" name="CasellaDiTesto 201">
            <a:extLst>
              <a:ext uri="{FF2B5EF4-FFF2-40B4-BE49-F238E27FC236}">
                <a16:creationId xmlns:a16="http://schemas.microsoft.com/office/drawing/2014/main" id="{0FB0B736-55DD-B69D-FC8C-0A7C4AE44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441" y="6514651"/>
            <a:ext cx="7293230" cy="29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Fonte: elaborazione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Arial" panose="020B0604020202020204" pitchFamily="34" charset="0"/>
              </a:rPr>
              <a:t>TEHA Group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su dati Istat, 2024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D442AB-F5D6-89C3-F16C-1EA9D0C73293}"/>
              </a:ext>
            </a:extLst>
          </p:cNvPr>
          <p:cNvSpPr txBox="1"/>
          <p:nvPr/>
        </p:nvSpPr>
        <p:spPr>
          <a:xfrm>
            <a:off x="4511147" y="2959334"/>
            <a:ext cx="127590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COVID-19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92B3B6F-5E93-3418-13E1-01D4B14B2038}"/>
              </a:ext>
            </a:extLst>
          </p:cNvPr>
          <p:cNvCxnSpPr/>
          <p:nvPr/>
        </p:nvCxnSpPr>
        <p:spPr bwMode="auto">
          <a:xfrm>
            <a:off x="5149101" y="3278433"/>
            <a:ext cx="0" cy="182250"/>
          </a:xfrm>
          <a:prstGeom prst="straightConnector1">
            <a:avLst/>
          </a:prstGeom>
          <a:solidFill>
            <a:srgbClr val="FF99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CasellaDiTesto 201">
            <a:extLst>
              <a:ext uri="{FF2B5EF4-FFF2-40B4-BE49-F238E27FC236}">
                <a16:creationId xmlns:a16="http://schemas.microsoft.com/office/drawing/2014/main" id="{983D99D5-7FC9-E1C8-FF8D-6B285AF66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441" y="6174461"/>
            <a:ext cx="8939080" cy="43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B20"/>
              </a:buClr>
              <a:buSzPct val="105000"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N.B.: Grandi elettrodomestici: apparecchi per la cottura, frigoriferi, lavatrici ed altri principali elettrodomestici. I dati di grandi e piccoli elettrodomestici includono accessori e riparazioni.</a:t>
            </a:r>
          </a:p>
        </p:txBody>
      </p:sp>
      <p:sp>
        <p:nvSpPr>
          <p:cNvPr id="13" name="Triangolo isoscele 12">
            <a:extLst>
              <a:ext uri="{FF2B5EF4-FFF2-40B4-BE49-F238E27FC236}">
                <a16:creationId xmlns:a16="http://schemas.microsoft.com/office/drawing/2014/main" id="{9E215AE2-A0A2-92F0-B5CF-3C4293BBC6F5}"/>
              </a:ext>
            </a:extLst>
          </p:cNvPr>
          <p:cNvSpPr/>
          <p:nvPr/>
        </p:nvSpPr>
        <p:spPr bwMode="auto">
          <a:xfrm>
            <a:off x="2420948" y="3513223"/>
            <a:ext cx="264695" cy="204537"/>
          </a:xfrm>
          <a:prstGeom prst="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4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93761D-8494-160D-1F63-59F6EB7B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/>
              <a:t>Obiettivi</a:t>
            </a:r>
            <a:r>
              <a:rPr lang="it-IT" sz="2800"/>
              <a:t> del Position Paper 2024</a:t>
            </a:r>
          </a:p>
        </p:txBody>
      </p:sp>
      <p:sp>
        <p:nvSpPr>
          <p:cNvPr id="4" name="Segnaposto testo 4">
            <a:extLst>
              <a:ext uri="{FF2B5EF4-FFF2-40B4-BE49-F238E27FC236}">
                <a16:creationId xmlns:a16="http://schemas.microsoft.com/office/drawing/2014/main" id="{C71554C3-02FF-D503-B4BF-B8343FB2E764}"/>
              </a:ext>
            </a:extLst>
          </p:cNvPr>
          <p:cNvSpPr txBox="1">
            <a:spLocks/>
          </p:cNvSpPr>
          <p:nvPr/>
        </p:nvSpPr>
        <p:spPr>
          <a:xfrm>
            <a:off x="423984" y="1302084"/>
            <a:ext cx="11344031" cy="4576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49045" indent="-549045" algn="l" rtl="0" eaLnBrk="0" fontAlgn="base" hangingPunct="0">
              <a:spcBef>
                <a:spcPts val="738"/>
              </a:spcBef>
              <a:spcAft>
                <a:spcPts val="738"/>
              </a:spcAft>
              <a:buClr>
                <a:srgbClr val="FF6600"/>
              </a:buClr>
              <a:buSzPct val="105000"/>
              <a:buFont typeface="+mj-lt"/>
              <a:buAutoNum type="arabicPeriod"/>
              <a:defRPr sz="20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lvl1pPr>
            <a:lvl2pPr marL="885115" indent="-319023" algn="l" rtl="0" eaLnBrk="0" fontAlgn="base" hangingPunct="0">
              <a:spcBef>
                <a:spcPts val="738"/>
              </a:spcBef>
              <a:spcAft>
                <a:spcPts val="738"/>
              </a:spcAft>
              <a:buClr>
                <a:srgbClr val="FF6600"/>
              </a:buClr>
              <a:buSzPct val="70000"/>
              <a:buFont typeface="Tahoma" pitchFamily="34" charset="0"/>
              <a:buChar char="□"/>
              <a:defRPr sz="20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2pPr>
            <a:lvl3pPr marL="1215323" indent="-332162" algn="l" rtl="0" eaLnBrk="0" fontAlgn="base" hangingPunct="0">
              <a:spcBef>
                <a:spcPts val="738"/>
              </a:spcBef>
              <a:spcAft>
                <a:spcPts val="738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0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3pPr>
            <a:lvl4pPr marL="1322788" indent="-437672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105000"/>
              <a:buFont typeface="Arial" panose="020B0604020202020204" pitchFamily="34" charset="0"/>
              <a:buChar char="•"/>
              <a:defRPr sz="2954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4pPr>
            <a:lvl5pPr marL="254317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5pPr>
            <a:lvl6pPr marL="3094970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6pPr>
            <a:lvl7pPr marL="3657691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7pPr>
            <a:lvl8pPr marL="4220413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8pPr>
            <a:lvl9pPr marL="4783135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SzPct val="105000"/>
              <a:buFont typeface="+mj-lt"/>
              <a:buAutoNum type="arabicPeriod"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Individuare gli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elementi distintivi 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che caratterizzano lo </a:t>
            </a: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scenario di riferimento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del settore degli elettrodomestici in Italia</a:t>
            </a: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SzPct val="105000"/>
              <a:buFont typeface="+mj-lt"/>
              <a:buAutoNum type="arabicPeriod"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Mettere in evidenza il </a:t>
            </a: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valore generato dall’industria degli elettrodomestici per il Paese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, ricostruendo la </a:t>
            </a:r>
            <a:r>
              <a:rPr kumimoji="0" lang="it-IT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filiera attivata sui territori, l’indotto economico e occupazionale generato e la strategicità della filiera per il Made in </a:t>
            </a:r>
            <a:r>
              <a:rPr kumimoji="0" lang="it-IT" i="0" u="none" strike="noStrike" kern="0" cap="none" spc="0" normalizeH="0" baseline="0" noProof="0" dirty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Italy</a:t>
            </a:r>
            <a:endParaRPr kumimoji="0" lang="it-IT" i="0" u="none" strike="noStrike" kern="0" cap="none" spc="0" normalizeH="0" baseline="0" noProof="0" dirty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Source Sans Pro SemiBold" panose="020B0603030403020204" pitchFamily="34" charset="0"/>
              <a:cs typeface="+mn-cs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SzPct val="105000"/>
              <a:buFont typeface="+mj-lt"/>
              <a:buAutoNum type="arabicPeriod"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Qualificare i </a:t>
            </a: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principali driver di sviluppo 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per la filiera degli elettrodomestici, a partire dalla crescente spinta verso </a:t>
            </a: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sostenibilità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, </a:t>
            </a: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circolarità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 e </a:t>
            </a: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innovazione</a:t>
            </a: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SzPct val="105000"/>
              <a:buFont typeface="+mj-lt"/>
              <a:buAutoNum type="arabicPeriod"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Analizzare il contributo dell’industria degli elettrodomestici per la </a:t>
            </a: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transizione sostenibile e circolare 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dell’Italia, quantificando l’impatto del settore sul </a:t>
            </a: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risparmio energetico</a:t>
            </a:r>
            <a:endParaRPr kumimoji="0" lang="it-IT" b="0" i="0" u="none" strike="noStrike" kern="0" cap="none" spc="0" normalizeH="0" baseline="0" noProof="0" dirty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Source Sans Pro SemiBold" panose="020B0603030403020204" pitchFamily="34" charset="0"/>
              <a:cs typeface="+mn-cs"/>
            </a:endParaRPr>
          </a:p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F6600"/>
              </a:buClr>
              <a:buSzPct val="105000"/>
              <a:buFont typeface="+mj-lt"/>
              <a:buAutoNum type="arabicPeriod"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Comunicare e diffondere</a:t>
            </a:r>
            <a:r>
              <a:rPr lang="it-IT" kern="0" dirty="0">
                <a:solidFill>
                  <a:srgbClr val="001E60"/>
                </a:solidFill>
                <a:latin typeface="Source Sans Pro"/>
              </a:rPr>
              <a:t> </a:t>
            </a: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i risultati chiave 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del lavoro sul valore generato dall’Industria degli elettrodomestici</a:t>
            </a:r>
          </a:p>
        </p:txBody>
      </p:sp>
    </p:spTree>
    <p:extLst>
      <p:ext uri="{BB962C8B-B14F-4D97-AF65-F5344CB8AC3E}">
        <p14:creationId xmlns:p14="http://schemas.microsoft.com/office/powerpoint/2010/main" val="3277491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87ADC-BEFA-4B99-E681-70EFFD9C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101445D8-AB68-36FC-10DC-DC629E37FA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342256"/>
              </p:ext>
            </p:extLst>
          </p:nvPr>
        </p:nvGraphicFramePr>
        <p:xfrm>
          <a:off x="419892" y="2002755"/>
          <a:ext cx="11352212" cy="3860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079602D3-CB31-760A-1E2F-830C7280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2" y="0"/>
            <a:ext cx="11352211" cy="908919"/>
          </a:xfrm>
        </p:spPr>
        <p:txBody>
          <a:bodyPr/>
          <a:lstStyle/>
          <a:p>
            <a:r>
              <a:rPr lang="it-IT"/>
              <a:t>…anche se rimangono differenze sostanziali tra le famiglie: il ceto più abbiente ha speso quasi 5 volte in più al mese per apparecchi domestici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C503F4-FC24-8043-2C4A-AC398300C163}"/>
              </a:ext>
            </a:extLst>
          </p:cNvPr>
          <p:cNvSpPr txBox="1"/>
          <p:nvPr/>
        </p:nvSpPr>
        <p:spPr>
          <a:xfrm>
            <a:off x="419892" y="1258800"/>
            <a:ext cx="11352211" cy="70788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Spesa media mensile delle famiglie italiane per apparecchi domestici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(Euro per quintile di reddito), 2021</a:t>
            </a:r>
          </a:p>
        </p:txBody>
      </p:sp>
      <p:sp>
        <p:nvSpPr>
          <p:cNvPr id="5" name="CasellaDiTesto 201">
            <a:extLst>
              <a:ext uri="{FF2B5EF4-FFF2-40B4-BE49-F238E27FC236}">
                <a16:creationId xmlns:a16="http://schemas.microsoft.com/office/drawing/2014/main" id="{D4C208BB-5047-A4C7-94B6-2E1E1676B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441" y="6400351"/>
            <a:ext cx="7293230" cy="29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Fonte: elaborazione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Arial" panose="020B0604020202020204" pitchFamily="34" charset="0"/>
              </a:rPr>
              <a:t>TEHA Group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su dati Istat, 2024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5D407C-50A7-06FB-6803-B98409B1F6B2}"/>
              </a:ext>
            </a:extLst>
          </p:cNvPr>
          <p:cNvSpPr txBox="1"/>
          <p:nvPr/>
        </p:nvSpPr>
        <p:spPr>
          <a:xfrm>
            <a:off x="2089441" y="3069198"/>
            <a:ext cx="106325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srgbClr val="C00000"/>
                </a:solidFill>
                <a:latin typeface="Source Sans Pro (Corpo)"/>
              </a:rPr>
              <a:t>x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4,7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9E53133-FBD8-8293-E159-F01D7908005A}"/>
              </a:ext>
            </a:extLst>
          </p:cNvPr>
          <p:cNvSpPr txBox="1"/>
          <p:nvPr/>
        </p:nvSpPr>
        <p:spPr>
          <a:xfrm>
            <a:off x="1171442" y="3854029"/>
            <a:ext cx="106325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6,1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78ACE09-19DE-F35E-0826-08B1AB920444}"/>
              </a:ext>
            </a:extLst>
          </p:cNvPr>
          <p:cNvSpPr txBox="1"/>
          <p:nvPr/>
        </p:nvSpPr>
        <p:spPr>
          <a:xfrm>
            <a:off x="9999212" y="1920959"/>
            <a:ext cx="106325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28,5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8142CC9-165B-102E-0946-2CF25C5C775F}"/>
              </a:ext>
            </a:extLst>
          </p:cNvPr>
          <p:cNvCxnSpPr>
            <a:cxnSpLocks/>
          </p:cNvCxnSpPr>
          <p:nvPr/>
        </p:nvCxnSpPr>
        <p:spPr bwMode="auto">
          <a:xfrm>
            <a:off x="1028700" y="4234791"/>
            <a:ext cx="1789804" cy="0"/>
          </a:xfrm>
          <a:prstGeom prst="line">
            <a:avLst/>
          </a:prstGeom>
          <a:solidFill>
            <a:srgbClr val="FF9900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3DC99B87-C4A6-4872-BFFF-4CC27C1B7B1F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8504" y="2316566"/>
            <a:ext cx="0" cy="1906795"/>
          </a:xfrm>
          <a:prstGeom prst="line">
            <a:avLst/>
          </a:prstGeom>
          <a:solidFill>
            <a:srgbClr val="FF9900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7E659A14-3E91-AC83-E56C-9285C48D8FA9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8504" y="2290291"/>
            <a:ext cx="8394326" cy="26275"/>
          </a:xfrm>
          <a:prstGeom prst="line">
            <a:avLst/>
          </a:prstGeom>
          <a:solidFill>
            <a:srgbClr val="FF9900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9362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37273FF2-6B68-45DD-BDA4-06C90D78A8EF}"/>
              </a:ext>
            </a:extLst>
          </p:cNvPr>
          <p:cNvSpPr/>
          <p:nvPr/>
        </p:nvSpPr>
        <p:spPr>
          <a:xfrm>
            <a:off x="4024276" y="988167"/>
            <a:ext cx="3688999" cy="4980843"/>
          </a:xfrm>
          <a:prstGeom prst="roundRect">
            <a:avLst>
              <a:gd name="adj" fmla="val 3175"/>
            </a:avLst>
          </a:prstGeom>
          <a:solidFill>
            <a:schemeClr val="bg1">
              <a:lumMod val="95000"/>
            </a:schemeClr>
          </a:solidFill>
          <a:ln>
            <a:solidFill>
              <a:srgbClr val="F47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CBD7435-5EDA-4D7D-BF85-B21024B4A848}"/>
              </a:ext>
            </a:extLst>
          </p:cNvPr>
          <p:cNvSpPr txBox="1"/>
          <p:nvPr/>
        </p:nvSpPr>
        <p:spPr>
          <a:xfrm>
            <a:off x="2114171" y="6044685"/>
            <a:ext cx="8817808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(*) Le restrizioni da lockdown hanno comportato un maggiore utilizzo dei beni per la casa e attenzione all’efficienza energetica.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(**) Nonostante nel 2020 decrescano i consumi delle famiglie italiane in grandi elettrodomestici, i volumi crescono 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  <a:latin typeface="Source Sans Pro"/>
                <a:ea typeface="MS PGothic" pitchFamily="34" charset="-128"/>
              </a:rPr>
              <a:t>per la ridotta disponibilità dell’offerta estera causata dalla destabilizzazione delle catene di produzione.</a:t>
            </a:r>
            <a:b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Fonte: elaborazione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Arial" panose="020B0604020202020204" pitchFamily="34" charset="0"/>
              </a:rPr>
              <a:t>TEHA Group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su dati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GfK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, 202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  <a:latin typeface="Source Sans Pro"/>
                <a:ea typeface="MS PGothic" pitchFamily="34" charset="-128"/>
              </a:rPr>
              <a:t>4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213348A3-9717-4EEF-9CFA-8746527D7D14}"/>
              </a:ext>
            </a:extLst>
          </p:cNvPr>
          <p:cNvSpPr/>
          <p:nvPr/>
        </p:nvSpPr>
        <p:spPr bwMode="auto">
          <a:xfrm>
            <a:off x="342272" y="1095495"/>
            <a:ext cx="2924321" cy="611264"/>
          </a:xfrm>
          <a:prstGeom prst="roundRect">
            <a:avLst/>
          </a:prstGeom>
          <a:solidFill>
            <a:srgbClr val="F47B20"/>
          </a:solidFill>
          <a:ln w="952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Cause 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E2AD78CA-E9DB-4B71-94A8-D96B6CBB77F1}"/>
              </a:ext>
            </a:extLst>
          </p:cNvPr>
          <p:cNvSpPr/>
          <p:nvPr/>
        </p:nvSpPr>
        <p:spPr bwMode="auto">
          <a:xfrm>
            <a:off x="4079776" y="1095495"/>
            <a:ext cx="3570301" cy="611264"/>
          </a:xfrm>
          <a:prstGeom prst="roundRect">
            <a:avLst/>
          </a:prstGeom>
          <a:solidFill>
            <a:srgbClr val="F47B20"/>
          </a:solidFill>
          <a:ln w="952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>
                <a:solidFill>
                  <a:prstClr val="white"/>
                </a:solidFill>
                <a:latin typeface="Source Sans Pro"/>
                <a:ea typeface="MS PGothic" pitchFamily="34" charset="-128"/>
              </a:rPr>
              <a:t>Effetti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394F286C-4374-47D1-9D02-1A84A7A90B55}"/>
              </a:ext>
            </a:extLst>
          </p:cNvPr>
          <p:cNvSpPr>
            <a:spLocks noChangeAspect="1"/>
          </p:cNvSpPr>
          <p:nvPr/>
        </p:nvSpPr>
        <p:spPr bwMode="auto">
          <a:xfrm>
            <a:off x="4789907" y="1994273"/>
            <a:ext cx="3103371" cy="44983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Aumento della domanda interna</a:t>
            </a:r>
            <a:r>
              <a:rPr kumimoji="0" lang="it-IT" sz="180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*</a:t>
            </a:r>
          </a:p>
        </p:txBody>
      </p:sp>
      <p:pic>
        <p:nvPicPr>
          <p:cNvPr id="25" name="Picture 50">
            <a:extLst>
              <a:ext uri="{FF2B5EF4-FFF2-40B4-BE49-F238E27FC236}">
                <a16:creationId xmlns:a16="http://schemas.microsoft.com/office/drawing/2014/main" id="{4EE2ABD0-7580-4B15-98CD-11C3B14251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2347" y="3524509"/>
            <a:ext cx="473685" cy="360000"/>
          </a:xfrm>
          <a:prstGeom prst="rect">
            <a:avLst/>
          </a:prstGeom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ED406C90-56D0-4194-B4C1-87685EB395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2347" y="2017653"/>
            <a:ext cx="484036" cy="360000"/>
          </a:xfrm>
          <a:prstGeom prst="rect">
            <a:avLst/>
          </a:prstGeom>
        </p:spPr>
      </p:pic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331D599C-A1DC-4C61-B187-ABBF5773C4FA}"/>
              </a:ext>
            </a:extLst>
          </p:cNvPr>
          <p:cNvSpPr/>
          <p:nvPr/>
        </p:nvSpPr>
        <p:spPr bwMode="auto">
          <a:xfrm>
            <a:off x="8559850" y="1095495"/>
            <a:ext cx="2923200" cy="611264"/>
          </a:xfrm>
          <a:prstGeom prst="roundRect">
            <a:avLst/>
          </a:prstGeom>
          <a:solidFill>
            <a:srgbClr val="F47B20"/>
          </a:solidFill>
          <a:ln w="952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I numeri</a:t>
            </a:r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2BD31C03-A90C-41FB-B26C-F9702ACC5256}"/>
              </a:ext>
            </a:extLst>
          </p:cNvPr>
          <p:cNvGrpSpPr/>
          <p:nvPr/>
        </p:nvGrpSpPr>
        <p:grpSpPr>
          <a:xfrm>
            <a:off x="7975906" y="1812006"/>
            <a:ext cx="380538" cy="3999958"/>
            <a:chOff x="7776618" y="2313680"/>
            <a:chExt cx="501190" cy="4174029"/>
          </a:xfrm>
        </p:grpSpPr>
        <p:cxnSp>
          <p:nvCxnSpPr>
            <p:cNvPr id="44" name="Connettore diritto 43">
              <a:extLst>
                <a:ext uri="{FF2B5EF4-FFF2-40B4-BE49-F238E27FC236}">
                  <a16:creationId xmlns:a16="http://schemas.microsoft.com/office/drawing/2014/main" id="{3DE3ED32-3CC5-40D4-B17D-52F5A1F82F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76618" y="2313680"/>
              <a:ext cx="501190" cy="2059329"/>
            </a:xfrm>
            <a:prstGeom prst="line">
              <a:avLst/>
            </a:prstGeom>
            <a:solidFill>
              <a:srgbClr val="FF990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Connettore diritto 44">
              <a:extLst>
                <a:ext uri="{FF2B5EF4-FFF2-40B4-BE49-F238E27FC236}">
                  <a16:creationId xmlns:a16="http://schemas.microsoft.com/office/drawing/2014/main" id="{3F58E732-74F3-40CB-AB9E-023DFA53D17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76618" y="4373009"/>
              <a:ext cx="501190" cy="2114700"/>
            </a:xfrm>
            <a:prstGeom prst="line">
              <a:avLst/>
            </a:prstGeom>
            <a:solidFill>
              <a:srgbClr val="FF990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138D463-8CD1-431E-9146-603E2FBCEC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9037" y="0"/>
            <a:ext cx="11796141" cy="918324"/>
          </a:xfrm>
        </p:spPr>
        <p:txBody>
          <a:bodyPr>
            <a:noAutofit/>
          </a:bodyPr>
          <a:lstStyle/>
          <a:p>
            <a:r>
              <a:rPr lang="it-IT"/>
              <a:t>Lo scenario internazionale ha determinato una forte crescita negli anni della pandemia, sia sui volumi che sulle vendite degli elettrodomestici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531234A-5B84-7A3C-7DE8-BAB0B2ABD5C9}"/>
              </a:ext>
            </a:extLst>
          </p:cNvPr>
          <p:cNvGrpSpPr/>
          <p:nvPr/>
        </p:nvGrpSpPr>
        <p:grpSpPr>
          <a:xfrm>
            <a:off x="3408627" y="1731061"/>
            <a:ext cx="353017" cy="3999958"/>
            <a:chOff x="7776618" y="2313680"/>
            <a:chExt cx="501190" cy="4174029"/>
          </a:xfrm>
        </p:grpSpPr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695AEDD1-BDA5-F62F-FC3A-A7E3462C3E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76618" y="2313680"/>
              <a:ext cx="501190" cy="2059329"/>
            </a:xfrm>
            <a:prstGeom prst="line">
              <a:avLst/>
            </a:prstGeom>
            <a:solidFill>
              <a:srgbClr val="FF990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41BF648C-160E-C7DC-444E-0D2B26C7BAF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76618" y="4373009"/>
              <a:ext cx="501190" cy="2114700"/>
            </a:xfrm>
            <a:prstGeom prst="line">
              <a:avLst/>
            </a:prstGeom>
            <a:solidFill>
              <a:srgbClr val="FF990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1147D4A-E266-0F4F-3CD0-5C0F41521AAE}"/>
              </a:ext>
            </a:extLst>
          </p:cNvPr>
          <p:cNvSpPr>
            <a:spLocks noChangeAspect="1"/>
          </p:cNvSpPr>
          <p:nvPr/>
        </p:nvSpPr>
        <p:spPr bwMode="auto">
          <a:xfrm>
            <a:off x="576799" y="1893165"/>
            <a:ext cx="2865229" cy="67465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Restrizioni da lockdown</a:t>
            </a:r>
          </a:p>
        </p:txBody>
      </p:sp>
      <p:pic>
        <p:nvPicPr>
          <p:cNvPr id="20" name="Picture 43">
            <a:extLst>
              <a:ext uri="{FF2B5EF4-FFF2-40B4-BE49-F238E27FC236}">
                <a16:creationId xmlns:a16="http://schemas.microsoft.com/office/drawing/2014/main" id="{EA844AB8-AF06-91FF-BFA7-ADACCEF8A61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60918" y="5073350"/>
            <a:ext cx="577087" cy="360000"/>
          </a:xfrm>
          <a:prstGeom prst="rect">
            <a:avLst/>
          </a:prstGeom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C35DFDE5-68E6-45E5-DD71-6970961F267F}"/>
              </a:ext>
            </a:extLst>
          </p:cNvPr>
          <p:cNvSpPr txBox="1"/>
          <p:nvPr/>
        </p:nvSpPr>
        <p:spPr>
          <a:xfrm>
            <a:off x="4790059" y="3253479"/>
            <a:ext cx="2697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SzPct val="105000"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Aumento dei prezzi delle materie prime e dei prodotti finali</a:t>
            </a:r>
          </a:p>
        </p:txBody>
      </p:sp>
      <p:pic>
        <p:nvPicPr>
          <p:cNvPr id="59" name="Elemento grafico 58" descr="Mappamondo contorno">
            <a:extLst>
              <a:ext uri="{FF2B5EF4-FFF2-40B4-BE49-F238E27FC236}">
                <a16:creationId xmlns:a16="http://schemas.microsoft.com/office/drawing/2014/main" id="{EEC59226-5141-5D7E-6FE0-99C0ADF056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552" y="4990401"/>
            <a:ext cx="583500" cy="525897"/>
          </a:xfrm>
          <a:prstGeom prst="rect">
            <a:avLst/>
          </a:prstGeom>
        </p:spPr>
      </p:pic>
      <p:sp>
        <p:nvSpPr>
          <p:cNvPr id="62" name="Rettangolo con angoli arrotondati 61">
            <a:extLst>
              <a:ext uri="{FF2B5EF4-FFF2-40B4-BE49-F238E27FC236}">
                <a16:creationId xmlns:a16="http://schemas.microsoft.com/office/drawing/2014/main" id="{5A4B897E-7A51-FBC0-AB5E-BB27D2D23677}"/>
              </a:ext>
            </a:extLst>
          </p:cNvPr>
          <p:cNvSpPr>
            <a:spLocks noChangeAspect="1"/>
          </p:cNvSpPr>
          <p:nvPr/>
        </p:nvSpPr>
        <p:spPr bwMode="auto">
          <a:xfrm>
            <a:off x="8793960" y="1706467"/>
            <a:ext cx="2655966" cy="210530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Crescita in valore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t-IT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Grandi elettrodomestici:</a:t>
            </a:r>
          </a:p>
          <a:p>
            <a:pPr marL="263525" lvl="1" indent="-2635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47B20"/>
              </a:buClr>
              <a:buFont typeface="Arial" panose="020B0604020202020204" pitchFamily="34" charset="0"/>
              <a:buChar char="•"/>
              <a:defRPr/>
            </a:pPr>
            <a:r>
              <a:rPr lang="it-IT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+0,8% </a:t>
            </a:r>
            <a:r>
              <a:rPr lang="it-IT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nel 2020 </a:t>
            </a:r>
          </a:p>
          <a:p>
            <a:pPr marL="263525" lvl="1" indent="-2635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47B20"/>
              </a:buClr>
              <a:buFont typeface="Arial" panose="020B0604020202020204" pitchFamily="34" charset="0"/>
              <a:buChar char="•"/>
              <a:defRPr/>
            </a:pP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+18,8% </a:t>
            </a:r>
            <a:r>
              <a:rPr kumimoji="0" lang="it-IT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nel 2021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t-IT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Piccoli elettrodomestici: </a:t>
            </a:r>
          </a:p>
          <a:p>
            <a:pPr marL="263525" lvl="1" indent="-2635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47B20"/>
              </a:buClr>
              <a:buFont typeface="Arial" panose="020B0604020202020204" pitchFamily="34" charset="0"/>
              <a:buChar char="•"/>
              <a:defRPr/>
            </a:pPr>
            <a:r>
              <a:rPr lang="it-IT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+19,4 </a:t>
            </a:r>
            <a:r>
              <a:rPr lang="it-IT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nel 2020 </a:t>
            </a:r>
          </a:p>
          <a:p>
            <a:pPr marL="263525" lvl="1" indent="-2635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F47B20"/>
              </a:buClr>
              <a:buFont typeface="Arial" panose="020B0604020202020204" pitchFamily="34" charset="0"/>
              <a:buChar char="•"/>
              <a:defRPr/>
            </a:pP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+5,5% </a:t>
            </a:r>
            <a:r>
              <a:rPr kumimoji="0" lang="it-IT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nel 2021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AF030B62-42C9-460D-E329-4E29EB2DEC2B}"/>
              </a:ext>
            </a:extLst>
          </p:cNvPr>
          <p:cNvSpPr>
            <a:spLocks noChangeAspect="1"/>
          </p:cNvSpPr>
          <p:nvPr/>
        </p:nvSpPr>
        <p:spPr bwMode="auto">
          <a:xfrm>
            <a:off x="560821" y="3359184"/>
            <a:ext cx="2865229" cy="67465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Destabilizzazione delle catene di valore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B4102DB1-19D4-95DF-D93C-CAC6F2BD21DC}"/>
              </a:ext>
            </a:extLst>
          </p:cNvPr>
          <p:cNvSpPr txBox="1"/>
          <p:nvPr/>
        </p:nvSpPr>
        <p:spPr>
          <a:xfrm>
            <a:off x="695671" y="4956142"/>
            <a:ext cx="2628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SzPct val="105000"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Importazioni compromesse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797A5425-0BA4-1706-491F-C91B9DC7AE69}"/>
              </a:ext>
            </a:extLst>
          </p:cNvPr>
          <p:cNvSpPr txBox="1"/>
          <p:nvPr/>
        </p:nvSpPr>
        <p:spPr>
          <a:xfrm>
            <a:off x="4789907" y="4930185"/>
            <a:ext cx="3033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SzPct val="105000"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Concorrenza dei fornitori esteri ridotta </a:t>
            </a:r>
          </a:p>
        </p:txBody>
      </p: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A63849DC-5287-2918-FE69-C609074897DE}"/>
              </a:ext>
            </a:extLst>
          </p:cNvPr>
          <p:cNvCxnSpPr/>
          <p:nvPr/>
        </p:nvCxnSpPr>
        <p:spPr bwMode="auto">
          <a:xfrm>
            <a:off x="2005600" y="2456369"/>
            <a:ext cx="0" cy="812737"/>
          </a:xfrm>
          <a:prstGeom prst="straightConnector1">
            <a:avLst/>
          </a:prstGeom>
          <a:solidFill>
            <a:srgbClr val="FF9900"/>
          </a:solidFill>
          <a:ln w="9525" cap="flat" cmpd="sng" algn="ctr">
            <a:solidFill>
              <a:srgbClr val="001E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Connettore 2 69">
            <a:extLst>
              <a:ext uri="{FF2B5EF4-FFF2-40B4-BE49-F238E27FC236}">
                <a16:creationId xmlns:a16="http://schemas.microsoft.com/office/drawing/2014/main" id="{8BD1F062-3456-8D5C-7FB5-67B36480D4CA}"/>
              </a:ext>
            </a:extLst>
          </p:cNvPr>
          <p:cNvCxnSpPr/>
          <p:nvPr/>
        </p:nvCxnSpPr>
        <p:spPr bwMode="auto">
          <a:xfrm>
            <a:off x="2005600" y="4117448"/>
            <a:ext cx="0" cy="812737"/>
          </a:xfrm>
          <a:prstGeom prst="straightConnector1">
            <a:avLst/>
          </a:prstGeom>
          <a:solidFill>
            <a:srgbClr val="FF9900"/>
          </a:solidFill>
          <a:ln w="9525" cap="flat" cmpd="sng" algn="ctr">
            <a:solidFill>
              <a:srgbClr val="001E6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2" name="Elemento grafico 71" descr="Ingranaggi contorno">
            <a:extLst>
              <a:ext uri="{FF2B5EF4-FFF2-40B4-BE49-F238E27FC236}">
                <a16:creationId xmlns:a16="http://schemas.microsoft.com/office/drawing/2014/main" id="{9B0B7C74-0DDC-C243-C3A0-85E8CDC2E5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391" y="3364599"/>
            <a:ext cx="652137" cy="652137"/>
          </a:xfrm>
          <a:prstGeom prst="rect">
            <a:avLst/>
          </a:prstGeom>
        </p:spPr>
      </p:pic>
      <p:sp>
        <p:nvSpPr>
          <p:cNvPr id="73" name="Rettangolo con angoli arrotondati 72">
            <a:extLst>
              <a:ext uri="{FF2B5EF4-FFF2-40B4-BE49-F238E27FC236}">
                <a16:creationId xmlns:a16="http://schemas.microsoft.com/office/drawing/2014/main" id="{F28A4182-5D08-E4CD-E94B-0A82F2006117}"/>
              </a:ext>
            </a:extLst>
          </p:cNvPr>
          <p:cNvSpPr>
            <a:spLocks noChangeAspect="1"/>
          </p:cNvSpPr>
          <p:nvPr/>
        </p:nvSpPr>
        <p:spPr bwMode="auto">
          <a:xfrm>
            <a:off x="8723399" y="3811770"/>
            <a:ext cx="2797088" cy="225652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Crescita in volume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t-IT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Grandi elettrodomestici: </a:t>
            </a:r>
          </a:p>
          <a:p>
            <a:pPr marL="354013" lvl="1" indent="-2619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F47B20"/>
              </a:buClr>
              <a:buFont typeface="Arial" panose="020B0604020202020204" pitchFamily="34" charset="0"/>
              <a:buChar char="•"/>
              <a:defRPr/>
            </a:pPr>
            <a:r>
              <a:rPr lang="it-IT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+0,3%</a:t>
            </a:r>
            <a:r>
              <a:rPr lang="it-IT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 nel 2020** </a:t>
            </a:r>
          </a:p>
          <a:p>
            <a:pPr marL="354013" lvl="1" indent="-2619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F47B20"/>
              </a:buClr>
              <a:buFont typeface="Arial" panose="020B0604020202020204" pitchFamily="34" charset="0"/>
              <a:buChar char="•"/>
              <a:defRPr/>
            </a:pP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+14,4% </a:t>
            </a:r>
            <a:r>
              <a:rPr kumimoji="0" lang="it-IT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nel 2021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t-IT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Piccoli elettrodomestici: </a:t>
            </a:r>
          </a:p>
          <a:p>
            <a:pPr marL="354013" lvl="1" indent="-2619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F47B20"/>
              </a:buClr>
              <a:buFont typeface="Arial" panose="020B0604020202020204" pitchFamily="34" charset="0"/>
              <a:buChar char="•"/>
              <a:defRPr/>
            </a:pPr>
            <a:r>
              <a:rPr lang="it-IT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+13,3 </a:t>
            </a:r>
            <a:r>
              <a:rPr lang="it-IT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nel 2020</a:t>
            </a:r>
          </a:p>
          <a:p>
            <a:pPr marL="354013" lvl="1" indent="-2619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F47B20"/>
              </a:buClr>
              <a:buFont typeface="Arial" panose="020B0604020202020204" pitchFamily="34" charset="0"/>
              <a:buChar char="•"/>
              <a:defRPr/>
            </a:pPr>
            <a:r>
              <a:rPr lang="it-IT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i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n linea </a:t>
            </a:r>
            <a:r>
              <a:rPr kumimoji="0" lang="it-IT" sz="180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con il valore del </a:t>
            </a:r>
            <a:r>
              <a:rPr lang="it-IT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2020 </a:t>
            </a:r>
            <a:r>
              <a:rPr kumimoji="0" lang="it-IT" sz="180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nel 2021</a:t>
            </a:r>
          </a:p>
        </p:txBody>
      </p:sp>
      <p:pic>
        <p:nvPicPr>
          <p:cNvPr id="77" name="Elemento grafico 76" descr="Viso con mascherina contorno">
            <a:extLst>
              <a:ext uri="{FF2B5EF4-FFF2-40B4-BE49-F238E27FC236}">
                <a16:creationId xmlns:a16="http://schemas.microsoft.com/office/drawing/2014/main" id="{950E9082-476A-2086-F531-9CE57AAB9B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2111" y="1967593"/>
            <a:ext cx="544354" cy="54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68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1A5F1F-C9F8-A718-C9FB-FB6DCE75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D6738D-FC6A-8FC2-4135-FC95F7B440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/>
              <a:t>Slide di passaggio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52AC954-A3BD-DF18-1351-7CAA6DD09BA5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2DAB450-1DA1-7F4B-E5EF-1B30AF1C29B5}"/>
              </a:ext>
            </a:extLst>
          </p:cNvPr>
          <p:cNvSpPr txBox="1"/>
          <p:nvPr/>
        </p:nvSpPr>
        <p:spPr>
          <a:xfrm>
            <a:off x="468520" y="1145771"/>
            <a:ext cx="11258770" cy="452431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 seguito degli anni particolarmente positivi durante la pandemia, nel 2022 e nel 2023 gli </a:t>
            </a: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effetti dell’inflazione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, </a:t>
            </a:r>
            <a:b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la </a:t>
            </a: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contrazione del potere d’acquisto 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delle famiglie italiane e la </a:t>
            </a: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minore domanda 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hanno provocato un </a:t>
            </a: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rallentamento </a:t>
            </a:r>
            <a:b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della crescita 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del comparto degli elettrodomestici, </a:t>
            </a:r>
            <a:b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sebbene l’incremento del prezzo delle materie prime (e quindi del prodotto finito) abbiano compensato la riduzione di </a:t>
            </a:r>
            <a:b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volumi di vendita </a:t>
            </a:r>
            <a:r>
              <a:rPr kumimoji="0" lang="it-IT" sz="320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(</a:t>
            </a:r>
            <a:r>
              <a:rPr lang="it-IT" sz="3200" b="1">
                <a:solidFill>
                  <a:srgbClr val="001E60"/>
                </a:solidFill>
                <a:latin typeface="Source Sans Pro"/>
              </a:rPr>
              <a:t>-1,8% </a:t>
            </a:r>
            <a:r>
              <a:rPr kumimoji="0" lang="it-IT" sz="320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per grandi e </a:t>
            </a: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-1,4% </a:t>
            </a:r>
            <a:r>
              <a:rPr kumimoji="0" lang="it-IT" sz="320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per piccoli elettrodomestici 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2023 vs 2022)</a:t>
            </a:r>
          </a:p>
        </p:txBody>
      </p:sp>
    </p:spTree>
    <p:extLst>
      <p:ext uri="{BB962C8B-B14F-4D97-AF65-F5344CB8AC3E}">
        <p14:creationId xmlns:p14="http://schemas.microsoft.com/office/powerpoint/2010/main" val="1446281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71F45-A2B4-9345-3050-8EB7CFC36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232C7CC-70B6-9809-C231-A39352434907}"/>
              </a:ext>
            </a:extLst>
          </p:cNvPr>
          <p:cNvSpPr/>
          <p:nvPr/>
        </p:nvSpPr>
        <p:spPr bwMode="auto">
          <a:xfrm>
            <a:off x="0" y="868101"/>
            <a:ext cx="12192000" cy="4973899"/>
          </a:xfrm>
          <a:prstGeom prst="rect">
            <a:avLst/>
          </a:prstGeom>
          <a:solidFill>
            <a:srgbClr val="001E60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Messaggio 4</a:t>
            </a:r>
            <a:b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La filiera estesa degli elettrodomestici ha un peso economico e sociale per il Paese largamente più alto di quanto non venga percepito.</a:t>
            </a:r>
            <a:b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N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el 2022 ha generato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114,0 miliardi di Euro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di fatturato e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20,1 miliardi di Euro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di  Valore Aggiunto, pari a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circa l’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1% </a:t>
            </a:r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del PIL italiano</a:t>
            </a:r>
          </a:p>
        </p:txBody>
      </p:sp>
    </p:spTree>
    <p:extLst>
      <p:ext uri="{BB962C8B-B14F-4D97-AF65-F5344CB8AC3E}">
        <p14:creationId xmlns:p14="http://schemas.microsoft.com/office/powerpoint/2010/main" val="2385004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6994F-DCA0-3DB6-AD53-8844F25A8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D9844C-4091-2CC3-5743-BB5D3424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206099"/>
            <a:ext cx="11692117" cy="553199"/>
          </a:xfrm>
        </p:spPr>
        <p:txBody>
          <a:bodyPr/>
          <a:lstStyle/>
          <a:p>
            <a:r>
              <a:rPr lang="it-IT" sz="2800" dirty="0"/>
              <a:t>TEHA ha ricostruito per la prima volta la filiera estesa degli elettrodomestici in Italia</a:t>
            </a:r>
            <a:endParaRPr lang="it-IT" sz="2800" dirty="0">
              <a:highlight>
                <a:srgbClr val="FFFF00"/>
              </a:highlight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CF9224F-7B7C-165F-D083-8588A2137987}"/>
              </a:ext>
            </a:extLst>
          </p:cNvPr>
          <p:cNvSpPr/>
          <p:nvPr/>
        </p:nvSpPr>
        <p:spPr>
          <a:xfrm>
            <a:off x="0" y="1140985"/>
            <a:ext cx="12192000" cy="49554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E000367-469E-C446-D773-FA7881F2E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8" t="29000" r="56497" b="11728"/>
          <a:stretch/>
        </p:blipFill>
        <p:spPr>
          <a:xfrm>
            <a:off x="6608355" y="1581247"/>
            <a:ext cx="5184576" cy="4064861"/>
          </a:xfrm>
          <a:prstGeom prst="rect">
            <a:avLst/>
          </a:prstGeom>
        </p:spPr>
      </p:pic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8449EAAB-E1A0-425C-E66A-84A66B4E8AA7}"/>
              </a:ext>
            </a:extLst>
          </p:cNvPr>
          <p:cNvSpPr txBox="1">
            <a:spLocks/>
          </p:cNvSpPr>
          <p:nvPr/>
        </p:nvSpPr>
        <p:spPr>
          <a:xfrm>
            <a:off x="279831" y="1245870"/>
            <a:ext cx="6279091" cy="4683980"/>
          </a:xfrm>
          <a:prstGeom prst="rect">
            <a:avLst/>
          </a:prstGeom>
        </p:spPr>
        <p:txBody>
          <a:bodyPr/>
          <a:lstStyle>
            <a:lvl1pPr marL="316531" indent="-316531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anose="05000000000000000000" pitchFamily="2" charset="2"/>
              <a:defRPr sz="1477">
                <a:solidFill>
                  <a:srgbClr val="020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80307" indent="-32239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defRPr sz="1477">
                <a:solidFill>
                  <a:srgbClr val="020060"/>
                </a:solidFill>
                <a:latin typeface="+mn-lt"/>
                <a:ea typeface="MS PGothic" pitchFamily="34" charset="-128"/>
              </a:defRPr>
            </a:lvl2pPr>
            <a:lvl3pPr marL="993556" indent="-2945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6165D"/>
              </a:buClr>
              <a:buSzPct val="105000"/>
              <a:buFont typeface="Tahoma" panose="020B0604030504040204" pitchFamily="34" charset="0"/>
              <a:buChar char="-"/>
              <a:defRPr sz="1477">
                <a:solidFill>
                  <a:srgbClr val="020060"/>
                </a:solidFill>
                <a:latin typeface="+mn-lt"/>
                <a:ea typeface="MS PGothic" pitchFamily="34" charset="-128"/>
              </a:defRPr>
            </a:lvl3pPr>
            <a:lvl4pPr marL="1406804" indent="-262311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6165D"/>
              </a:buClr>
              <a:buSzPct val="105000"/>
              <a:buFont typeface="Tahoma" panose="020B0604030504040204" pitchFamily="34" charset="0"/>
              <a:buChar char="-"/>
              <a:defRPr sz="1477">
                <a:solidFill>
                  <a:srgbClr val="020060"/>
                </a:solidFill>
                <a:latin typeface="+mn-lt"/>
                <a:ea typeface="MS PGothic" pitchFamily="34" charset="-128"/>
              </a:defRPr>
            </a:lvl4pPr>
            <a:lvl5pPr marL="1907978" indent="-2549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Tahoma" panose="020B0604030504040204" pitchFamily="34" charset="0"/>
              <a:buChar char="-"/>
              <a:defRPr sz="1846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321227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lang="it-IT" sz="1700">
                <a:solidFill>
                  <a:srgbClr val="001E60"/>
                </a:solidFill>
                <a:latin typeface="Source Sans Pro"/>
              </a:rPr>
              <a:t>Attraverso l’analisi di circa </a:t>
            </a:r>
            <a:r>
              <a:rPr lang="it-IT" sz="1700" b="1">
                <a:solidFill>
                  <a:srgbClr val="001E60"/>
                </a:solidFill>
                <a:latin typeface="Source Sans Pro"/>
              </a:rPr>
              <a:t>4 milioni di osservazioni</a:t>
            </a:r>
            <a:r>
              <a:rPr lang="it-IT" sz="1700">
                <a:solidFill>
                  <a:srgbClr val="001E60"/>
                </a:solidFill>
                <a:latin typeface="Source Sans Pro"/>
              </a:rPr>
              <a:t>, è stato realizzato il </a:t>
            </a:r>
            <a:r>
              <a:rPr lang="it-IT" sz="1700" b="1">
                <a:solidFill>
                  <a:srgbClr val="001E60"/>
                </a:solidFill>
                <a:latin typeface="Source Sans Pro"/>
              </a:rPr>
              <a:t>p</a:t>
            </a:r>
            <a:r>
              <a:rPr kumimoji="0" lang="it-IT" sz="17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rimo tentativo mai svolto </a:t>
            </a:r>
            <a:r>
              <a:rPr kumimoji="0" lang="it-IT" sz="1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di mappare l’intera </a:t>
            </a:r>
            <a:r>
              <a:rPr kumimoji="0" lang="it-IT" sz="17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filiera estesa degli elettrodomestici in Italia </a:t>
            </a:r>
            <a:r>
              <a:rPr kumimoji="0" lang="it-IT" sz="1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per sostanziarne la rilevanza a livello economico-strategico</a:t>
            </a:r>
            <a:r>
              <a:rPr kumimoji="0" lang="it-IT" sz="17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</a:t>
            </a:r>
            <a:r>
              <a:rPr kumimoji="0" lang="it-IT" sz="1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con l’obiettivo di:</a:t>
            </a:r>
          </a:p>
          <a:p>
            <a:pPr marL="549526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it-IT" sz="1700">
                <a:solidFill>
                  <a:srgbClr val="001E60"/>
                </a:solidFill>
                <a:latin typeface="Source Sans Pro"/>
              </a:rPr>
              <a:t>Q</a:t>
            </a:r>
            <a:r>
              <a:rPr kumimoji="0" lang="it-IT" sz="1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ualificare</a:t>
            </a:r>
            <a:r>
              <a:rPr kumimoji="0" lang="it-IT" sz="1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il ruolo della filiera estesa degli elettrodomestici in Italia </a:t>
            </a:r>
          </a:p>
          <a:p>
            <a:pPr marL="549526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Pct val="70000"/>
              <a:buFont typeface="Courier New" panose="02070309020205020404" pitchFamily="49" charset="0"/>
              <a:buChar char="o"/>
              <a:tabLst/>
              <a:defRPr/>
            </a:pPr>
            <a:r>
              <a:rPr lang="it-IT" sz="1700">
                <a:solidFill>
                  <a:srgbClr val="001E60"/>
                </a:solidFill>
                <a:latin typeface="Source Sans Pro"/>
              </a:rPr>
              <a:t>S</a:t>
            </a:r>
            <a:r>
              <a:rPr kumimoji="0" lang="it-IT" sz="1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ostenere</a:t>
            </a:r>
            <a:r>
              <a:rPr kumimoji="0" lang="it-IT" sz="1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le proposte degli associati di </a:t>
            </a:r>
            <a:r>
              <a:rPr kumimoji="0" lang="it-IT" sz="17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APPLiA</a:t>
            </a:r>
            <a:r>
              <a:rPr kumimoji="0" lang="it-IT" sz="17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Italia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7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Obiettivi: </a:t>
            </a:r>
          </a:p>
          <a:p>
            <a:pPr marL="549526" lvl="1" indent="-285750">
              <a:spcBef>
                <a:spcPts val="600"/>
              </a:spcBef>
              <a:spcAft>
                <a:spcPts val="0"/>
              </a:spcAft>
              <a:buSzPct val="70000"/>
              <a:buFont typeface="Courier New" panose="02070309020205020404" pitchFamily="49" charset="0"/>
              <a:buChar char="o"/>
              <a:defRPr/>
            </a:pPr>
            <a:r>
              <a:rPr kumimoji="0" lang="it-IT" sz="170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Mappare la base industriale, tecnologica e di servizio collegata al settore degli elettrodomestici in Italia </a:t>
            </a:r>
          </a:p>
          <a:p>
            <a:pPr marL="549526" lvl="1" indent="-285750">
              <a:spcBef>
                <a:spcPts val="600"/>
              </a:spcBef>
              <a:spcAft>
                <a:spcPts val="0"/>
              </a:spcAft>
              <a:buSzPct val="70000"/>
              <a:buFont typeface="Courier New" panose="02070309020205020404" pitchFamily="49" charset="0"/>
              <a:buChar char="o"/>
              <a:defRPr/>
            </a:pPr>
            <a:r>
              <a:rPr kumimoji="0" lang="it-IT" sz="170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Dimensionare il valore generato ad oggi per il Paese (fatturato, occupati, Valore Aggiunto, investimenti)</a:t>
            </a:r>
          </a:p>
          <a:p>
            <a:pPr marL="549526" lvl="1" indent="-285750">
              <a:spcBef>
                <a:spcPts val="600"/>
              </a:spcBef>
              <a:spcAft>
                <a:spcPts val="0"/>
              </a:spcAft>
              <a:buSzPct val="70000"/>
              <a:buFont typeface="Courier New" panose="02070309020205020404" pitchFamily="49" charset="0"/>
              <a:buChar char="o"/>
              <a:defRPr/>
            </a:pPr>
            <a:r>
              <a:rPr kumimoji="0" lang="it-IT" sz="170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Indagare le valenze distintive dell’Italia sulle quali indirizzare le linee d’azione di sviluppo</a:t>
            </a:r>
          </a:p>
          <a:p>
            <a:pPr marL="549526" lvl="1" indent="-285750">
              <a:spcBef>
                <a:spcPts val="600"/>
              </a:spcBef>
              <a:spcAft>
                <a:spcPts val="0"/>
              </a:spcAft>
              <a:buSzPct val="70000"/>
              <a:buFont typeface="Courier New" panose="02070309020205020404" pitchFamily="49" charset="0"/>
              <a:buChar char="o"/>
              <a:defRPr/>
            </a:pPr>
            <a:r>
              <a:rPr kumimoji="0" lang="it-IT" sz="170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Accrescere la consapevolezza del valore industriale del settore e definirne un «DNA»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105000"/>
              <a:buFont typeface="Arial" panose="020B0604020202020204" pitchFamily="34" charset="0"/>
              <a:buChar char="•"/>
              <a:tabLst/>
              <a:defRPr/>
            </a:pPr>
            <a:endParaRPr kumimoji="0" lang="it-IT" sz="1700" b="1" i="0" u="none" strike="noStrike" kern="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17" name="CasellaDiTesto 201">
            <a:extLst>
              <a:ext uri="{FF2B5EF4-FFF2-40B4-BE49-F238E27FC236}">
                <a16:creationId xmlns:a16="http://schemas.microsoft.com/office/drawing/2014/main" id="{600FA94F-5234-0D4F-6CFB-84AF81F4C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702" y="6362333"/>
            <a:ext cx="11054736" cy="28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Fonte: elaborazione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Arial" panose="020B0604020202020204" pitchFamily="34" charset="0"/>
              </a:rPr>
              <a:t>TEHA Group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089042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331BF-0806-A858-2456-CD6BE8E0E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14B9184E-BB8C-64FB-69E6-9229102C81F9}"/>
              </a:ext>
            </a:extLst>
          </p:cNvPr>
          <p:cNvSpPr>
            <a:spLocks noChangeAspect="1"/>
          </p:cNvSpPr>
          <p:nvPr/>
        </p:nvSpPr>
        <p:spPr bwMode="auto">
          <a:xfrm>
            <a:off x="109604" y="1173128"/>
            <a:ext cx="9789927" cy="505123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ws Cycle"/>
              <a:ea typeface="MS PGothic" pitchFamily="34" charset="-128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D953AEA-7C06-6EB8-E6CC-684A8E58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settore degli elettrodomestici attiva una complessa filiera</a:t>
            </a: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F263E00A-AAF6-080B-0568-E2CA104DC118}"/>
              </a:ext>
            </a:extLst>
          </p:cNvPr>
          <p:cNvSpPr txBox="1">
            <a:spLocks/>
          </p:cNvSpPr>
          <p:nvPr/>
        </p:nvSpPr>
        <p:spPr>
          <a:xfrm>
            <a:off x="403313" y="206099"/>
            <a:ext cx="11384495" cy="55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47B20"/>
                </a:solidFill>
                <a:latin typeface="+mn-lt"/>
                <a:ea typeface="Source Sans Pro SemiBold" panose="020B0603030403020204" pitchFamily="34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F47B20"/>
                </a:solidFill>
                <a:latin typeface="Tahoma" pitchFamily="34" charset="0"/>
                <a:ea typeface="MS PGothic" panose="020B0600070205080204" pitchFamily="34" charset="-128"/>
              </a:defRPr>
            </a:lvl5pPr>
            <a:lvl6pPr marL="562722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6pPr>
            <a:lvl7pPr marL="1125444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7pPr>
            <a:lvl8pPr marL="1688165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8pPr>
            <a:lvl9pPr marL="2250887" algn="l" rtl="0" fontAlgn="base">
              <a:spcBef>
                <a:spcPct val="0"/>
              </a:spcBef>
              <a:spcAft>
                <a:spcPct val="0"/>
              </a:spcAft>
              <a:defRPr sz="2462">
                <a:solidFill>
                  <a:srgbClr val="020060"/>
                </a:solidFill>
                <a:latin typeface="Tahoma" pitchFamily="34" charset="0"/>
              </a:defRPr>
            </a:lvl9pPr>
          </a:lstStyle>
          <a:p>
            <a:endParaRPr lang="it-IT" kern="0"/>
          </a:p>
        </p:txBody>
      </p:sp>
      <p:sp>
        <p:nvSpPr>
          <p:cNvPr id="11" name="CasellaDiTesto 201">
            <a:extLst>
              <a:ext uri="{FF2B5EF4-FFF2-40B4-BE49-F238E27FC236}">
                <a16:creationId xmlns:a16="http://schemas.microsoft.com/office/drawing/2014/main" id="{6EBD9BA4-4CF0-428D-310F-9E2D5D8D8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684" y="6612266"/>
            <a:ext cx="5400000" cy="28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Fonte: elaborazione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Arial" panose="020B0604020202020204" pitchFamily="34" charset="0"/>
              </a:rPr>
              <a:t>TEHA Group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, 2024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4DE97F29-A67E-42A6-5FF5-B612121F27A7}"/>
              </a:ext>
            </a:extLst>
          </p:cNvPr>
          <p:cNvSpPr>
            <a:spLocks noChangeAspect="1"/>
          </p:cNvSpPr>
          <p:nvPr/>
        </p:nvSpPr>
        <p:spPr bwMode="auto">
          <a:xfrm>
            <a:off x="9974318" y="1171139"/>
            <a:ext cx="2108077" cy="505322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3A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Retail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
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ws Cycle"/>
              <a:ea typeface="MS PGothic" pitchFamily="34" charset="-128"/>
              <a:cs typeface="+mn-cs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EE0DAAAB-0F7B-6E42-5376-92584DB2A222}"/>
              </a:ext>
            </a:extLst>
          </p:cNvPr>
          <p:cNvSpPr/>
          <p:nvPr/>
        </p:nvSpPr>
        <p:spPr>
          <a:xfrm>
            <a:off x="2262684" y="914297"/>
            <a:ext cx="5286955" cy="33835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>
                <a:latin typeface="Source Sans Pro" panose="020B0503030403020204" pitchFamily="34" charset="0"/>
                <a:ea typeface="Source Sans Pro" panose="020B0503030403020204" pitchFamily="34" charset="0"/>
              </a:rPr>
              <a:t>Filiera core degli elettrodomestici 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DAD3C9E3-8F71-0147-B845-B24F22114B57}"/>
              </a:ext>
            </a:extLst>
          </p:cNvPr>
          <p:cNvSpPr>
            <a:spLocks noChangeAspect="1"/>
          </p:cNvSpPr>
          <p:nvPr/>
        </p:nvSpPr>
        <p:spPr bwMode="auto">
          <a:xfrm>
            <a:off x="2936331" y="1282967"/>
            <a:ext cx="6903137" cy="4842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Elettrodomestici</a:t>
            </a: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ws Cycle"/>
              <a:ea typeface="MS PGothic" pitchFamily="34" charset="-128"/>
              <a:cs typeface="+mn-cs"/>
            </a:endParaRP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923197C3-3C88-0B2C-8B19-F51F1382220B}"/>
              </a:ext>
            </a:extLst>
          </p:cNvPr>
          <p:cNvSpPr/>
          <p:nvPr/>
        </p:nvSpPr>
        <p:spPr bwMode="auto">
          <a:xfrm>
            <a:off x="10077450" y="1585654"/>
            <a:ext cx="1894295" cy="559808"/>
          </a:xfrm>
          <a:prstGeom prst="roundRect">
            <a:avLst/>
          </a:prstGeom>
          <a:noFill/>
          <a:ln w="952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Codice Ateco 46.4.3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Commercio all’ingrosso di beni di consumo finale</a:t>
            </a:r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C4F6A206-7D5C-8F12-87C8-1F7C51CC7E1C}"/>
              </a:ext>
            </a:extLst>
          </p:cNvPr>
          <p:cNvSpPr/>
          <p:nvPr/>
        </p:nvSpPr>
        <p:spPr bwMode="auto">
          <a:xfrm>
            <a:off x="10077451" y="3177282"/>
            <a:ext cx="1879890" cy="522671"/>
          </a:xfrm>
          <a:prstGeom prst="roundRect">
            <a:avLst>
              <a:gd name="adj" fmla="val 11744"/>
            </a:avLst>
          </a:prstGeom>
          <a:noFill/>
          <a:ln w="952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Codice Ateco 47.19.9 47.19.1 Empori 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Grandi magazzini</a:t>
            </a:r>
          </a:p>
        </p:txBody>
      </p:sp>
      <p:sp>
        <p:nvSpPr>
          <p:cNvPr id="49" name="Rettangolo con angoli arrotondati 48">
            <a:extLst>
              <a:ext uri="{FF2B5EF4-FFF2-40B4-BE49-F238E27FC236}">
                <a16:creationId xmlns:a16="http://schemas.microsoft.com/office/drawing/2014/main" id="{3568BC81-E87E-02CF-93A7-E17A8107196D}"/>
              </a:ext>
            </a:extLst>
          </p:cNvPr>
          <p:cNvSpPr/>
          <p:nvPr/>
        </p:nvSpPr>
        <p:spPr bwMode="auto">
          <a:xfrm>
            <a:off x="10084651" y="5228393"/>
            <a:ext cx="1879892" cy="646804"/>
          </a:xfrm>
          <a:prstGeom prst="roundRect">
            <a:avLst/>
          </a:prstGeom>
          <a:noFill/>
          <a:ln w="952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Codice Ateco 47.9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Commercio al dettaglio al di fuori di banchi, negozi</a:t>
            </a:r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6111EA8C-9D5F-01CD-87B1-D0E31E98A873}"/>
              </a:ext>
            </a:extLst>
          </p:cNvPr>
          <p:cNvSpPr/>
          <p:nvPr/>
        </p:nvSpPr>
        <p:spPr bwMode="auto">
          <a:xfrm>
            <a:off x="10077451" y="4530732"/>
            <a:ext cx="1879892" cy="527407"/>
          </a:xfrm>
          <a:prstGeom prst="roundRect">
            <a:avLst/>
          </a:prstGeom>
          <a:noFill/>
          <a:ln w="952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Codice Ateco 47.78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Altri prodotti in esercizi specializzati</a:t>
            </a:r>
          </a:p>
        </p:txBody>
      </p:sp>
      <p:sp>
        <p:nvSpPr>
          <p:cNvPr id="54" name="Rettangolo con angoli arrotondati 53">
            <a:extLst>
              <a:ext uri="{FF2B5EF4-FFF2-40B4-BE49-F238E27FC236}">
                <a16:creationId xmlns:a16="http://schemas.microsoft.com/office/drawing/2014/main" id="{111C5C66-F28C-F2EF-38A8-1AB63368CF2A}"/>
              </a:ext>
            </a:extLst>
          </p:cNvPr>
          <p:cNvSpPr/>
          <p:nvPr/>
        </p:nvSpPr>
        <p:spPr bwMode="auto">
          <a:xfrm>
            <a:off x="10077450" y="3833070"/>
            <a:ext cx="1879892" cy="527408"/>
          </a:xfrm>
          <a:prstGeom prst="roundRect">
            <a:avLst/>
          </a:prstGeom>
          <a:noFill/>
          <a:ln w="952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Codice Ateco 47.5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Prodotti ad uso domestico</a:t>
            </a:r>
          </a:p>
        </p:txBody>
      </p:sp>
      <p:sp>
        <p:nvSpPr>
          <p:cNvPr id="57" name="Rettangolo con angoli arrotondati 56">
            <a:extLst>
              <a:ext uri="{FF2B5EF4-FFF2-40B4-BE49-F238E27FC236}">
                <a16:creationId xmlns:a16="http://schemas.microsoft.com/office/drawing/2014/main" id="{7CF4653E-5C49-F38E-3AA4-9A620A7F84A2}"/>
              </a:ext>
            </a:extLst>
          </p:cNvPr>
          <p:cNvSpPr/>
          <p:nvPr/>
        </p:nvSpPr>
        <p:spPr bwMode="auto">
          <a:xfrm>
            <a:off x="10077450" y="2315716"/>
            <a:ext cx="1879891" cy="654175"/>
          </a:xfrm>
          <a:prstGeom prst="roundRect">
            <a:avLst/>
          </a:prstGeom>
          <a:noFill/>
          <a:ln w="952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Codice Ateco 47.19.2 Commercio al dettaglio in esercizi non specializzati</a:t>
            </a: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09157976-F659-5F29-1372-1138C9774866}"/>
              </a:ext>
            </a:extLst>
          </p:cNvPr>
          <p:cNvSpPr>
            <a:spLocks noChangeAspect="1"/>
          </p:cNvSpPr>
          <p:nvPr/>
        </p:nvSpPr>
        <p:spPr bwMode="auto">
          <a:xfrm>
            <a:off x="197425" y="1286379"/>
            <a:ext cx="2655941" cy="484213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1E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Componentistica</a:t>
            </a:r>
            <a:r>
              <a:rPr kumimoji="0" lang="it-IT" sz="22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ws Cycle"/>
              <a:ea typeface="MS PGothic" pitchFamily="34" charset="-128"/>
              <a:cs typeface="+mn-cs"/>
            </a:endParaRPr>
          </a:p>
        </p:txBody>
      </p:sp>
      <p:sp>
        <p:nvSpPr>
          <p:cNvPr id="1034" name="Rettangolo con angoli arrotondati 1033">
            <a:extLst>
              <a:ext uri="{FF2B5EF4-FFF2-40B4-BE49-F238E27FC236}">
                <a16:creationId xmlns:a16="http://schemas.microsoft.com/office/drawing/2014/main" id="{5822B539-A81D-81F8-144F-5581374283D4}"/>
              </a:ext>
            </a:extLst>
          </p:cNvPr>
          <p:cNvSpPr>
            <a:spLocks/>
          </p:cNvSpPr>
          <p:nvPr/>
        </p:nvSpPr>
        <p:spPr bwMode="auto">
          <a:xfrm>
            <a:off x="280390" y="1719652"/>
            <a:ext cx="2476211" cy="307160"/>
          </a:xfrm>
          <a:prstGeom prst="roundRect">
            <a:avLst/>
          </a:prstGeom>
          <a:noFill/>
          <a:ln w="9525" cap="flat" cmpd="sng" algn="ctr">
            <a:solidFill>
              <a:srgbClr val="001E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Codice Ateco </a:t>
            </a:r>
            <a:r>
              <a:rPr lang="it-IT" sz="1000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222 Fabbricazione di articoli in materie plastiche </a:t>
            </a:r>
            <a:endParaRPr kumimoji="0" lang="it-IT" sz="1000" b="1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1035" name="Rettangolo con angoli arrotondati 1034">
            <a:extLst>
              <a:ext uri="{FF2B5EF4-FFF2-40B4-BE49-F238E27FC236}">
                <a16:creationId xmlns:a16="http://schemas.microsoft.com/office/drawing/2014/main" id="{B44A9860-EC55-AB4B-96B6-320887FC2EC1}"/>
              </a:ext>
            </a:extLst>
          </p:cNvPr>
          <p:cNvSpPr>
            <a:spLocks/>
          </p:cNvSpPr>
          <p:nvPr/>
        </p:nvSpPr>
        <p:spPr bwMode="auto">
          <a:xfrm>
            <a:off x="280390" y="2171190"/>
            <a:ext cx="2476211" cy="240482"/>
          </a:xfrm>
          <a:prstGeom prst="roundRect">
            <a:avLst/>
          </a:prstGeom>
          <a:noFill/>
          <a:ln w="9525" cap="flat" cmpd="sng" algn="ctr">
            <a:solidFill>
              <a:srgbClr val="001E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Codice Ateco </a:t>
            </a:r>
            <a:r>
              <a:rPr lang="it-IT" sz="1000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2453 Fusione di metalli leggeri</a:t>
            </a:r>
            <a:endParaRPr kumimoji="0" lang="it-IT" sz="1000" b="1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1036" name="Rettangolo con angoli arrotondati 1035">
            <a:extLst>
              <a:ext uri="{FF2B5EF4-FFF2-40B4-BE49-F238E27FC236}">
                <a16:creationId xmlns:a16="http://schemas.microsoft.com/office/drawing/2014/main" id="{E568B13F-F66B-2A76-1B61-D78908B5F3CF}"/>
              </a:ext>
            </a:extLst>
          </p:cNvPr>
          <p:cNvSpPr>
            <a:spLocks/>
          </p:cNvSpPr>
          <p:nvPr/>
        </p:nvSpPr>
        <p:spPr bwMode="auto">
          <a:xfrm>
            <a:off x="280390" y="2556050"/>
            <a:ext cx="2476211" cy="322594"/>
          </a:xfrm>
          <a:prstGeom prst="roundRect">
            <a:avLst/>
          </a:prstGeom>
          <a:noFill/>
          <a:ln w="9525" cap="flat" cmpd="sng" algn="ctr">
            <a:solidFill>
              <a:srgbClr val="001E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Codice Ateco </a:t>
            </a:r>
            <a:r>
              <a:rPr lang="it-IT" sz="1000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2562 Lavori di meccanica generale</a:t>
            </a:r>
            <a:endParaRPr kumimoji="0" lang="it-IT" sz="1000" b="1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1037" name="Rettangolo con angoli arrotondati 1036">
            <a:extLst>
              <a:ext uri="{FF2B5EF4-FFF2-40B4-BE49-F238E27FC236}">
                <a16:creationId xmlns:a16="http://schemas.microsoft.com/office/drawing/2014/main" id="{C2C6A82A-E48F-294D-170B-91C604C77ED1}"/>
              </a:ext>
            </a:extLst>
          </p:cNvPr>
          <p:cNvSpPr>
            <a:spLocks/>
          </p:cNvSpPr>
          <p:nvPr/>
        </p:nvSpPr>
        <p:spPr bwMode="auto">
          <a:xfrm>
            <a:off x="280390" y="3023022"/>
            <a:ext cx="2476211" cy="328965"/>
          </a:xfrm>
          <a:prstGeom prst="roundRect">
            <a:avLst/>
          </a:prstGeom>
          <a:noFill/>
          <a:ln w="9525" cap="flat" cmpd="sng" algn="ctr">
            <a:solidFill>
              <a:srgbClr val="001E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Codice Ateco </a:t>
            </a:r>
            <a:r>
              <a:rPr lang="it-IT" sz="1000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2812 Fabbricazione di apparecchiature fluidodinamiche</a:t>
            </a:r>
            <a:endParaRPr kumimoji="0" lang="it-IT" sz="1000" b="1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1038" name="Rettangolo con angoli arrotondati 1037">
            <a:extLst>
              <a:ext uri="{FF2B5EF4-FFF2-40B4-BE49-F238E27FC236}">
                <a16:creationId xmlns:a16="http://schemas.microsoft.com/office/drawing/2014/main" id="{0C3B1373-FFD9-0C81-7692-5D89EDAE1BF1}"/>
              </a:ext>
            </a:extLst>
          </p:cNvPr>
          <p:cNvSpPr>
            <a:spLocks/>
          </p:cNvSpPr>
          <p:nvPr/>
        </p:nvSpPr>
        <p:spPr bwMode="auto">
          <a:xfrm>
            <a:off x="280390" y="3496365"/>
            <a:ext cx="2476212" cy="317635"/>
          </a:xfrm>
          <a:prstGeom prst="roundRect">
            <a:avLst/>
          </a:prstGeom>
          <a:noFill/>
          <a:ln w="9525" cap="flat" cmpd="sng" algn="ctr">
            <a:solidFill>
              <a:srgbClr val="001E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Codice Ateco 2814 Fabbricazione di altri rubinetti e valvole</a:t>
            </a:r>
          </a:p>
        </p:txBody>
      </p:sp>
      <p:sp>
        <p:nvSpPr>
          <p:cNvPr id="1039" name="Rettangolo con angoli arrotondati 1038">
            <a:extLst>
              <a:ext uri="{FF2B5EF4-FFF2-40B4-BE49-F238E27FC236}">
                <a16:creationId xmlns:a16="http://schemas.microsoft.com/office/drawing/2014/main" id="{147A48C6-A14D-6FFF-33FA-5294720743E2}"/>
              </a:ext>
            </a:extLst>
          </p:cNvPr>
          <p:cNvSpPr>
            <a:spLocks/>
          </p:cNvSpPr>
          <p:nvPr/>
        </p:nvSpPr>
        <p:spPr bwMode="auto">
          <a:xfrm>
            <a:off x="280390" y="3958378"/>
            <a:ext cx="2476212" cy="453557"/>
          </a:xfrm>
          <a:prstGeom prst="roundRect">
            <a:avLst/>
          </a:prstGeom>
          <a:noFill/>
          <a:ln w="9525" cap="flat" cmpd="sng" algn="ctr">
            <a:solidFill>
              <a:srgbClr val="001E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Codice Ateco 28151 Fabbricazione di cuscinetti, ingranaggi e organi di trasmissione (esclusi quelli idraulici)</a:t>
            </a:r>
          </a:p>
        </p:txBody>
      </p:sp>
      <p:sp>
        <p:nvSpPr>
          <p:cNvPr id="1040" name="Rettangolo con angoli arrotondati 1039">
            <a:extLst>
              <a:ext uri="{FF2B5EF4-FFF2-40B4-BE49-F238E27FC236}">
                <a16:creationId xmlns:a16="http://schemas.microsoft.com/office/drawing/2014/main" id="{A779D5D2-8295-D9D6-CB2B-5A5C3D6BAC02}"/>
              </a:ext>
            </a:extLst>
          </p:cNvPr>
          <p:cNvSpPr>
            <a:spLocks/>
          </p:cNvSpPr>
          <p:nvPr/>
        </p:nvSpPr>
        <p:spPr bwMode="auto">
          <a:xfrm>
            <a:off x="280390" y="4556313"/>
            <a:ext cx="2476212" cy="379438"/>
          </a:xfrm>
          <a:prstGeom prst="roundRect">
            <a:avLst/>
          </a:prstGeom>
          <a:noFill/>
          <a:ln w="9525" cap="flat" cmpd="sng" algn="ctr">
            <a:solidFill>
              <a:srgbClr val="001E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Codice Ateco 261109 Fabbricazione di altri componenti elettronici</a:t>
            </a:r>
          </a:p>
        </p:txBody>
      </p:sp>
      <p:sp>
        <p:nvSpPr>
          <p:cNvPr id="1041" name="Rettangolo con angoli arrotondati 1040">
            <a:extLst>
              <a:ext uri="{FF2B5EF4-FFF2-40B4-BE49-F238E27FC236}">
                <a16:creationId xmlns:a16="http://schemas.microsoft.com/office/drawing/2014/main" id="{B3AA03B0-21CC-ADD1-77BC-13712458A572}"/>
              </a:ext>
            </a:extLst>
          </p:cNvPr>
          <p:cNvSpPr>
            <a:spLocks/>
          </p:cNvSpPr>
          <p:nvPr/>
        </p:nvSpPr>
        <p:spPr bwMode="auto">
          <a:xfrm>
            <a:off x="280390" y="5080129"/>
            <a:ext cx="2476212" cy="453560"/>
          </a:xfrm>
          <a:prstGeom prst="roundRect">
            <a:avLst/>
          </a:prstGeom>
          <a:noFill/>
          <a:ln w="9525" cap="flat" cmpd="sng" algn="ctr">
            <a:solidFill>
              <a:srgbClr val="001E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Codice Ateco 279009 Fabbricazione di altre apparecchiature elettriche </a:t>
            </a:r>
            <a:r>
              <a:rPr kumimoji="0" lang="it-IT" sz="1000" b="1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nca</a:t>
            </a:r>
            <a:endParaRPr kumimoji="0" lang="it-IT" sz="1000" b="1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1042" name="Rettangolo con angoli arrotondati 1041">
            <a:extLst>
              <a:ext uri="{FF2B5EF4-FFF2-40B4-BE49-F238E27FC236}">
                <a16:creationId xmlns:a16="http://schemas.microsoft.com/office/drawing/2014/main" id="{08BC7FA7-D3EF-2C50-EADB-1AB12DDAF0A7}"/>
              </a:ext>
            </a:extLst>
          </p:cNvPr>
          <p:cNvSpPr>
            <a:spLocks/>
          </p:cNvSpPr>
          <p:nvPr/>
        </p:nvSpPr>
        <p:spPr bwMode="auto">
          <a:xfrm>
            <a:off x="280390" y="5678069"/>
            <a:ext cx="2476212" cy="379438"/>
          </a:xfrm>
          <a:prstGeom prst="roundRect">
            <a:avLst/>
          </a:prstGeom>
          <a:noFill/>
          <a:ln w="9525" cap="flat" cmpd="sng" algn="ctr">
            <a:solidFill>
              <a:srgbClr val="001E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Codice Ateco 829999 Altri servizi di sostegno alle imprese </a:t>
            </a:r>
            <a:r>
              <a:rPr kumimoji="0" lang="it-IT" sz="1000" b="1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nca</a:t>
            </a:r>
            <a:endParaRPr kumimoji="0" lang="it-IT" sz="1000" b="1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97508D11-099B-DC7D-4D9A-CE0311F6475C}"/>
              </a:ext>
            </a:extLst>
          </p:cNvPr>
          <p:cNvSpPr/>
          <p:nvPr/>
        </p:nvSpPr>
        <p:spPr bwMode="auto">
          <a:xfrm>
            <a:off x="3043825" y="1654030"/>
            <a:ext cx="4010029" cy="4400065"/>
          </a:xfrm>
          <a:prstGeom prst="roundRect">
            <a:avLst/>
          </a:prstGeom>
          <a:noFill/>
          <a:ln w="952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Codice Ateco </a:t>
            </a:r>
            <a:r>
              <a:rPr lang="it-IT" sz="16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27.51: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-27.51.00.00-04: fabbricazione di </a:t>
            </a:r>
            <a:r>
              <a:rPr lang="it-IT" sz="115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elettrodomestici, frigoriferi, congelatori, lavastoviglie, lavatrici ed asciugatrici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 </a:t>
            </a:r>
            <a:r>
              <a:rPr lang="it-IT" sz="14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-27.51.00.05-07 fabbricazione di </a:t>
            </a:r>
            <a:r>
              <a:rPr lang="it-IT" sz="115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aspirapolvere, lucidatrici, tritatori di rifiuti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-27.51.00.08-09 fabbricazione di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 </a:t>
            </a:r>
            <a:r>
              <a:rPr lang="it-IT" sz="115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macinini frullatori e spremiagrumi, apriscatole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-27.51.00.10-11 fabbricazione di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15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rasoi elettrici, spazzolini da denti elettrici,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-27.51.00.12-15 fabbricazione di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15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affilatrici per coltelli, cappe aspiranti o per riciclo, apparecchiature elettrotermiche per uso domestico, scaldaacqua elettrici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-27.51.00.16-19 fabbricazione di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15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coperte a riscaldamento elettrico, asciugacapelli e arricciacapelli, ferri da stiro elettrici, apparecchi di riscaldamento portatili e ventilatori da soffitto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-27.51.00.20-26 fabbricazione di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forni elettrici forni a microonde fornelli piastre riscaldanti, tostapane, macchine per preparare il caffè o il tè, friggitrici girarrosti griglie cappe riscaldatori a resistenza, girarrosti, griglie, cappe</a:t>
            </a:r>
            <a:endParaRPr kumimoji="0" lang="it-IT" sz="1100" b="1" i="0" u="none" strike="noStrike" kern="1200" cap="none" spc="0" normalizeH="0" baseline="0" noProof="0">
              <a:ln>
                <a:noFill/>
              </a:ln>
              <a:solidFill>
                <a:srgbClr val="F47B2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8BB633EC-A68B-BE8A-883F-86B31FFF034B}"/>
              </a:ext>
            </a:extLst>
          </p:cNvPr>
          <p:cNvSpPr/>
          <p:nvPr/>
        </p:nvSpPr>
        <p:spPr bwMode="auto">
          <a:xfrm>
            <a:off x="7137916" y="1654030"/>
            <a:ext cx="2593679" cy="4400065"/>
          </a:xfrm>
          <a:prstGeom prst="roundRect">
            <a:avLst/>
          </a:prstGeom>
          <a:noFill/>
          <a:ln w="952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Codice Ateco </a:t>
            </a:r>
            <a:r>
              <a:rPr lang="it-IT" sz="16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27.52: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- 27.52.01.00-01 fabbricazione di </a:t>
            </a:r>
            <a:r>
              <a:rPr lang="it-IT" sz="12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apparecchi per uso domestico non elettrici, apparecchi non elettrici per uso domestico per cucinare e per i riscaldamento, apparecchi di riscaldamento non elettrici,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-27.52.01.02-03 fabbricazione di </a:t>
            </a:r>
            <a:r>
              <a:rPr lang="it-IT" sz="12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cucine economiche non elettriche, graticole non elettriche,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-27.52.01.03-05 fabbricazione di </a:t>
            </a:r>
            <a:r>
              <a:rPr lang="it-IT" sz="12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stufe non elettriche, scaldacqua non elettrici,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-27.52.01.06-02.00 fabbricazione di </a:t>
            </a:r>
            <a:r>
              <a:rPr lang="it-IT" sz="12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apparecchi per cucinare non elettrici, scaldapiatti non elettrici, termocamini non elettrici 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F47B2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12" name="CasellaDiTesto 201">
            <a:extLst>
              <a:ext uri="{FF2B5EF4-FFF2-40B4-BE49-F238E27FC236}">
                <a16:creationId xmlns:a16="http://schemas.microsoft.com/office/drawing/2014/main" id="{1B2080B6-7FE5-EE50-8F9F-83A8C482D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469" y="6246252"/>
            <a:ext cx="9438862" cy="47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(*) Il codice Ateco 8299 è  stato inserito nella filiera, ma non viene conteggiato a livello di analisi quantitativa in quanto rappresenta solo per minima parte attività inerente alla componentistica.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EC01F9D-013A-E75B-534C-86AB504DF158}"/>
              </a:ext>
            </a:extLst>
          </p:cNvPr>
          <p:cNvSpPr/>
          <p:nvPr/>
        </p:nvSpPr>
        <p:spPr bwMode="auto">
          <a:xfrm>
            <a:off x="10004595" y="1197818"/>
            <a:ext cx="2048016" cy="4999782"/>
          </a:xfrm>
          <a:prstGeom prst="rect">
            <a:avLst/>
          </a:prstGeom>
          <a:solidFill>
            <a:srgbClr val="D9D9D9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07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82C374-AE68-ADB9-D1AF-16A9CAF8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/>
              <a:t>I numeri della </a:t>
            </a:r>
            <a:r>
              <a:rPr lang="it-IT" sz="2800" b="1"/>
              <a:t>filiera core degli elettrodomestici: </a:t>
            </a:r>
            <a:r>
              <a:rPr lang="it-IT" sz="2800"/>
              <a:t>una fotografia di sintesi al 2022</a:t>
            </a:r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68ADF158-6D90-6642-B710-603D481C383D}"/>
              </a:ext>
            </a:extLst>
          </p:cNvPr>
          <p:cNvGrpSpPr/>
          <p:nvPr/>
        </p:nvGrpSpPr>
        <p:grpSpPr>
          <a:xfrm>
            <a:off x="4943872" y="4574139"/>
            <a:ext cx="6726814" cy="1512000"/>
            <a:chOff x="4954628" y="2730172"/>
            <a:chExt cx="6726814" cy="1634389"/>
          </a:xfrm>
        </p:grpSpPr>
        <p:sp>
          <p:nvSpPr>
            <p:cNvPr id="19" name="Rettangolo con angoli arrotondati 18">
              <a:extLst>
                <a:ext uri="{FF2B5EF4-FFF2-40B4-BE49-F238E27FC236}">
                  <a16:creationId xmlns:a16="http://schemas.microsoft.com/office/drawing/2014/main" id="{8859FB28-C041-2DBD-1D6A-F5D521A9B4A8}"/>
                </a:ext>
              </a:extLst>
            </p:cNvPr>
            <p:cNvSpPr/>
            <p:nvPr/>
          </p:nvSpPr>
          <p:spPr bwMode="auto">
            <a:xfrm>
              <a:off x="4954628" y="3157263"/>
              <a:ext cx="6219450" cy="793430"/>
            </a:xfrm>
            <a:prstGeom prst="roundRect">
              <a:avLst/>
            </a:prstGeom>
            <a:solidFill>
              <a:srgbClr val="F2F2F2"/>
            </a:solidFill>
            <a:ln w="19050" cap="flat" cmpd="sng" algn="ctr">
              <a:solidFill>
                <a:srgbClr val="001E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7305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47B2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Investimenti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A8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 </a:t>
              </a:r>
              <a:r>
                <a:rPr kumimoji="0" lang="it-IT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(-</a:t>
              </a:r>
              <a:r>
                <a:rPr lang="it-IT" i="1" dirty="0">
                  <a:solidFill>
                    <a:srgbClr val="001E60"/>
                  </a:solidFill>
                  <a:latin typeface="Source Sans Pro"/>
                  <a:ea typeface="MS PGothic" pitchFamily="34" charset="-128"/>
                </a:rPr>
                <a:t>6,7%</a:t>
              </a:r>
              <a:r>
                <a:rPr kumimoji="0" lang="it-IT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 vs 2019)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3DB70887-6267-FCCF-4C73-210EE6F893E1}"/>
                </a:ext>
              </a:extLst>
            </p:cNvPr>
            <p:cNvSpPr/>
            <p:nvPr/>
          </p:nvSpPr>
          <p:spPr bwMode="auto">
            <a:xfrm>
              <a:off x="10169442" y="2730172"/>
              <a:ext cx="1512000" cy="1634389"/>
            </a:xfrm>
            <a:prstGeom prst="ellipse">
              <a:avLst/>
            </a:prstGeom>
            <a:solidFill>
              <a:srgbClr val="F2F2F2"/>
            </a:solidFill>
            <a:ln w="19050" cap="flat" cmpd="sng" algn="ctr">
              <a:solidFill>
                <a:srgbClr val="F47B2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47B2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€</a:t>
              </a:r>
              <a:r>
                <a:rPr lang="it-IT" sz="2400" b="1" dirty="0">
                  <a:solidFill>
                    <a:srgbClr val="F47B20"/>
                  </a:solidFill>
                  <a:latin typeface="Source Sans Pro"/>
                  <a:ea typeface="MS PGothic" pitchFamily="34" charset="-128"/>
                </a:rPr>
                <a:t>0,3</a:t>
              </a: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47B2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 mld 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97809EDA-A630-C2D6-9FE1-7368F7D8931F}"/>
              </a:ext>
            </a:extLst>
          </p:cNvPr>
          <p:cNvGrpSpPr/>
          <p:nvPr/>
        </p:nvGrpSpPr>
        <p:grpSpPr>
          <a:xfrm>
            <a:off x="892319" y="1130560"/>
            <a:ext cx="6713296" cy="1512000"/>
            <a:chOff x="903075" y="3770199"/>
            <a:chExt cx="6713296" cy="1634389"/>
          </a:xfrm>
        </p:grpSpPr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A05F0571-45F7-B566-0542-FA6CD0F466F8}"/>
                </a:ext>
              </a:extLst>
            </p:cNvPr>
            <p:cNvSpPr/>
            <p:nvPr/>
          </p:nvSpPr>
          <p:spPr bwMode="auto">
            <a:xfrm>
              <a:off x="1663459" y="4171534"/>
              <a:ext cx="5952912" cy="793430"/>
            </a:xfrm>
            <a:prstGeom prst="roundRect">
              <a:avLst/>
            </a:prstGeom>
            <a:solidFill>
              <a:srgbClr val="F2F2F2"/>
            </a:solidFill>
            <a:ln w="19050" cap="flat" cmpd="sng" algn="ctr">
              <a:solidFill>
                <a:srgbClr val="001E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14375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47B2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Fatturato </a:t>
              </a:r>
              <a:r>
                <a:rPr kumimoji="0" lang="it-IT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(+19,0% vs 2019)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B7F96F9E-BA63-E7D4-259F-CE9DA521525C}"/>
                </a:ext>
              </a:extLst>
            </p:cNvPr>
            <p:cNvSpPr/>
            <p:nvPr/>
          </p:nvSpPr>
          <p:spPr bwMode="auto">
            <a:xfrm>
              <a:off x="903075" y="3770199"/>
              <a:ext cx="1512000" cy="1634389"/>
            </a:xfrm>
            <a:prstGeom prst="ellipse">
              <a:avLst/>
            </a:prstGeom>
            <a:solidFill>
              <a:srgbClr val="F2F2F2"/>
            </a:solidFill>
            <a:ln w="19050" cap="flat" cmpd="sng" algn="ctr">
              <a:solidFill>
                <a:srgbClr val="F47B2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47B2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€14</a:t>
              </a:r>
              <a:r>
                <a:rPr lang="it-IT" sz="2400" b="1" dirty="0">
                  <a:solidFill>
                    <a:srgbClr val="F47B20"/>
                  </a:solidFill>
                  <a:latin typeface="Source Sans Pro"/>
                  <a:ea typeface="MS PGothic" pitchFamily="34" charset="-128"/>
                </a:rPr>
                <a:t>,7</a:t>
              </a:r>
              <a:endPara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47B2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 mld </a:t>
              </a: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22BDF9E3-1C24-F0C7-2713-09BD3161DF95}"/>
              </a:ext>
            </a:extLst>
          </p:cNvPr>
          <p:cNvGrpSpPr/>
          <p:nvPr/>
        </p:nvGrpSpPr>
        <p:grpSpPr>
          <a:xfrm>
            <a:off x="4943872" y="2278420"/>
            <a:ext cx="6726814" cy="1512000"/>
            <a:chOff x="4954628" y="4804578"/>
            <a:chExt cx="6726814" cy="1634389"/>
          </a:xfrm>
        </p:grpSpPr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2AFD71A2-3D04-DC26-646F-93A44C3B68C7}"/>
                </a:ext>
              </a:extLst>
            </p:cNvPr>
            <p:cNvSpPr/>
            <p:nvPr/>
          </p:nvSpPr>
          <p:spPr bwMode="auto">
            <a:xfrm>
              <a:off x="4954628" y="5217097"/>
              <a:ext cx="5586584" cy="793430"/>
            </a:xfrm>
            <a:prstGeom prst="roundRect">
              <a:avLst/>
            </a:prstGeom>
            <a:solidFill>
              <a:srgbClr val="F2F2F2"/>
            </a:solidFill>
            <a:ln w="19050" cap="flat" cmpd="sng" algn="ctr">
              <a:solidFill>
                <a:srgbClr val="001E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7305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47B2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Valore Aggiunto </a:t>
              </a:r>
              <a:r>
                <a:rPr kumimoji="0" lang="it-IT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(+30</a:t>
              </a:r>
              <a:r>
                <a:rPr lang="it-IT" i="1" dirty="0">
                  <a:solidFill>
                    <a:srgbClr val="001E60"/>
                  </a:solidFill>
                  <a:latin typeface="Source Sans Pro"/>
                  <a:ea typeface="MS PGothic" pitchFamily="34" charset="-128"/>
                </a:rPr>
                <a:t>,7</a:t>
              </a:r>
              <a:r>
                <a:rPr kumimoji="0" lang="it-IT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% vs 2019)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56B81D48-A433-E449-E0AD-B8F44573AF4F}"/>
                </a:ext>
              </a:extLst>
            </p:cNvPr>
            <p:cNvSpPr/>
            <p:nvPr/>
          </p:nvSpPr>
          <p:spPr bwMode="auto">
            <a:xfrm>
              <a:off x="10169442" y="4804578"/>
              <a:ext cx="1512000" cy="1634389"/>
            </a:xfrm>
            <a:prstGeom prst="ellipse">
              <a:avLst/>
            </a:prstGeom>
            <a:solidFill>
              <a:srgbClr val="F2F2F2"/>
            </a:solidFill>
            <a:ln w="19050" cap="flat" cmpd="sng" algn="ctr">
              <a:solidFill>
                <a:srgbClr val="F47B2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400" b="1" dirty="0">
                  <a:solidFill>
                    <a:srgbClr val="F47B20"/>
                  </a:solidFill>
                  <a:latin typeface="Source Sans Pro"/>
                  <a:ea typeface="MS PGothic" pitchFamily="34" charset="-128"/>
                </a:rPr>
                <a:t>€3,6</a:t>
              </a:r>
              <a:endPara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47B2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 mld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F8A770F5-DA3C-767A-B8DE-C5511E5A9CD6}"/>
              </a:ext>
            </a:extLst>
          </p:cNvPr>
          <p:cNvGrpSpPr/>
          <p:nvPr/>
        </p:nvGrpSpPr>
        <p:grpSpPr>
          <a:xfrm>
            <a:off x="875560" y="3426280"/>
            <a:ext cx="6693028" cy="1512000"/>
            <a:chOff x="875560" y="4704564"/>
            <a:chExt cx="6693028" cy="1512000"/>
          </a:xfrm>
        </p:grpSpPr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52AA98B8-02ED-32C6-844A-C9EE8EB64CB7}"/>
                </a:ext>
              </a:extLst>
            </p:cNvPr>
            <p:cNvSpPr/>
            <p:nvPr/>
          </p:nvSpPr>
          <p:spPr bwMode="auto">
            <a:xfrm>
              <a:off x="1615676" y="5128743"/>
              <a:ext cx="5952912" cy="734015"/>
            </a:xfrm>
            <a:prstGeom prst="roundRect">
              <a:avLst/>
            </a:prstGeom>
            <a:solidFill>
              <a:srgbClr val="F2F2F2"/>
            </a:solidFill>
            <a:ln w="19050" cap="flat" cmpd="sng" algn="ctr">
              <a:solidFill>
                <a:srgbClr val="001E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12788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47B2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Occupati </a:t>
              </a:r>
              <a:r>
                <a:rPr kumimoji="0" lang="it-IT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(+2,4</a:t>
              </a:r>
              <a:r>
                <a:rPr kumimoji="0" lang="it-IT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Tahoma" panose="020B0604030504040204" pitchFamily="34" charset="0"/>
                  <a:cs typeface="Tahoma" panose="020B0604030504040204" pitchFamily="34" charset="0"/>
                </a:rPr>
                <a:t>% vs 2019</a:t>
              </a:r>
              <a:r>
                <a:rPr kumimoji="0" lang="it-IT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)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EE947E5D-B0D4-F0EF-A367-93DEA07ED4E9}"/>
                </a:ext>
              </a:extLst>
            </p:cNvPr>
            <p:cNvSpPr/>
            <p:nvPr/>
          </p:nvSpPr>
          <p:spPr bwMode="auto">
            <a:xfrm>
              <a:off x="875560" y="4704564"/>
              <a:ext cx="1512000" cy="1512000"/>
            </a:xfrm>
            <a:prstGeom prst="ellipse">
              <a:avLst/>
            </a:prstGeom>
            <a:solidFill>
              <a:srgbClr val="F2F2F2"/>
            </a:solidFill>
            <a:ln w="19050" cap="flat" cmpd="sng" algn="ctr">
              <a:solidFill>
                <a:srgbClr val="F47B2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47B2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44,4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47B2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mila </a:t>
              </a:r>
            </a:p>
          </p:txBody>
        </p:sp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66A358BF-C22E-F96A-1AD3-14044EBF6DCC}"/>
              </a:ext>
            </a:extLst>
          </p:cNvPr>
          <p:cNvSpPr/>
          <p:nvPr/>
        </p:nvSpPr>
        <p:spPr bwMode="auto">
          <a:xfrm>
            <a:off x="10530456" y="842068"/>
            <a:ext cx="1358405" cy="33040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Source Sans Pro "/>
              </a:rPr>
              <a:t>Filiera core </a:t>
            </a:r>
          </a:p>
        </p:txBody>
      </p:sp>
      <p:sp>
        <p:nvSpPr>
          <p:cNvPr id="4" name="CasellaDiTesto 201">
            <a:extLst>
              <a:ext uri="{FF2B5EF4-FFF2-40B4-BE49-F238E27FC236}">
                <a16:creationId xmlns:a16="http://schemas.microsoft.com/office/drawing/2014/main" id="{95439779-9E66-C8AD-F9F9-19C07594A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488" y="6315081"/>
            <a:ext cx="7908912" cy="28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Fonte: elaborazione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Arial" panose="020B0604020202020204" pitchFamily="34" charset="0"/>
              </a:rPr>
              <a:t>TEHA Group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su dati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Istat, 2024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591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4DF5E-D4DD-60FB-C393-09FF2803D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 41">
            <a:extLst>
              <a:ext uri="{FF2B5EF4-FFF2-40B4-BE49-F238E27FC236}">
                <a16:creationId xmlns:a16="http://schemas.microsoft.com/office/drawing/2014/main" id="{E7031A6B-5610-53CC-9EEA-A7043AE9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La filiera degli elettrodomestici è comparabile o superiore a </a:t>
            </a:r>
            <a:r>
              <a:rPr lang="it-IT" altLang="it-IT" b="1"/>
              <a:t>importanti settori economici del Paese </a:t>
            </a:r>
            <a:r>
              <a:rPr lang="it-IT" altLang="it-IT"/>
              <a:t>in termini di Valore Aggiunto</a:t>
            </a:r>
            <a:endParaRPr lang="it-IT"/>
          </a:p>
        </p:txBody>
      </p:sp>
      <p:sp>
        <p:nvSpPr>
          <p:cNvPr id="2" name="CasellaDiTesto 2">
            <a:extLst>
              <a:ext uri="{FF2B5EF4-FFF2-40B4-BE49-F238E27FC236}">
                <a16:creationId xmlns:a16="http://schemas.microsoft.com/office/drawing/2014/main" id="{57D9BA73-C273-51DA-37AC-4127D5029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50" y="1159379"/>
            <a:ext cx="11431321" cy="65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900" tIns="51951" rIns="103900" bIns="51951">
            <a:spAutoFit/>
          </a:bodyPr>
          <a:lstStyle>
            <a:lvl1pPr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Valore Aggiunto della filiera core degli elettrodomestici a confronto con alcuni settori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economici in Italia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 (miliardi di Euro), 2022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highlight>
                <a:srgbClr val="FFFF00"/>
              </a:highlight>
              <a:uLnTx/>
              <a:uFillTx/>
              <a:latin typeface="Source Sans Pro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744574-0686-9C86-A325-3C5682FB3543}"/>
              </a:ext>
            </a:extLst>
          </p:cNvPr>
          <p:cNvSpPr txBox="1"/>
          <p:nvPr/>
        </p:nvSpPr>
        <p:spPr>
          <a:xfrm>
            <a:off x="3033960" y="3767280"/>
            <a:ext cx="1553855" cy="4205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33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Vs.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6DB1BED-5BA9-558C-0AA2-113C3B758A22}"/>
              </a:ext>
            </a:extLst>
          </p:cNvPr>
          <p:cNvGrpSpPr/>
          <p:nvPr/>
        </p:nvGrpSpPr>
        <p:grpSpPr>
          <a:xfrm>
            <a:off x="754414" y="2836453"/>
            <a:ext cx="2340000" cy="2340000"/>
            <a:chOff x="631393" y="3395603"/>
            <a:chExt cx="2340000" cy="2340000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D7C1B18A-5D77-C3BE-9DD6-4F20E43701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1393" y="3395603"/>
              <a:ext cx="2340000" cy="2340000"/>
            </a:xfrm>
            <a:prstGeom prst="ellipse">
              <a:avLst/>
            </a:prstGeom>
            <a:solidFill>
              <a:srgbClr val="F47B2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200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endParaRP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C7E6B033-037E-F32D-4CFC-91DC8AF5D5AD}"/>
                </a:ext>
              </a:extLst>
            </p:cNvPr>
            <p:cNvSpPr txBox="1"/>
            <p:nvPr/>
          </p:nvSpPr>
          <p:spPr>
            <a:xfrm>
              <a:off x="985933" y="3840748"/>
              <a:ext cx="1630919" cy="1397306"/>
            </a:xfrm>
            <a:prstGeom prst="rect">
              <a:avLst/>
            </a:prstGeom>
            <a:ln w="19050"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€3,6 </a:t>
              </a:r>
              <a:r>
                <a:rPr kumimoji="0" lang="it-IT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miliardi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D8824E67-15C3-21FC-BE59-B3D63928BF45}"/>
              </a:ext>
            </a:extLst>
          </p:cNvPr>
          <p:cNvGrpSpPr/>
          <p:nvPr/>
        </p:nvGrpSpPr>
        <p:grpSpPr>
          <a:xfrm>
            <a:off x="4396755" y="2700585"/>
            <a:ext cx="2520000" cy="2520000"/>
            <a:chOff x="4075237" y="3161407"/>
            <a:chExt cx="2772014" cy="2982676"/>
          </a:xfrm>
          <a:solidFill>
            <a:srgbClr val="001E60"/>
          </a:solidFill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FE41331A-1879-906D-7BD6-EC3C73C48EE5}"/>
                </a:ext>
              </a:extLst>
            </p:cNvPr>
            <p:cNvSpPr/>
            <p:nvPr/>
          </p:nvSpPr>
          <p:spPr bwMode="auto">
            <a:xfrm>
              <a:off x="4075237" y="3161407"/>
              <a:ext cx="2772014" cy="298267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133" b="0" i="0" u="none" strike="noStrike" kern="1200" cap="none" spc="0" normalizeH="0" baseline="0" noProof="0">
                <a:ln>
                  <a:noFill/>
                </a:ln>
                <a:solidFill>
                  <a:srgbClr val="020060"/>
                </a:solidFill>
                <a:effectLst/>
                <a:uLnTx/>
                <a:uFillTx/>
                <a:latin typeface="Tahoma" panose="020B0604030504040204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3C4A76B4-F139-E84D-5558-3597A490CBBF}"/>
                </a:ext>
              </a:extLst>
            </p:cNvPr>
            <p:cNvSpPr txBox="1"/>
            <p:nvPr/>
          </p:nvSpPr>
          <p:spPr>
            <a:xfrm>
              <a:off x="4692026" y="4056847"/>
              <a:ext cx="1534339" cy="1085191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10" name="Ovale 9">
            <a:extLst>
              <a:ext uri="{FF2B5EF4-FFF2-40B4-BE49-F238E27FC236}">
                <a16:creationId xmlns:a16="http://schemas.microsoft.com/office/drawing/2014/main" id="{2CBC1DD9-80E9-600D-EC50-582E080BA61B}"/>
              </a:ext>
            </a:extLst>
          </p:cNvPr>
          <p:cNvSpPr/>
          <p:nvPr/>
        </p:nvSpPr>
        <p:spPr bwMode="auto">
          <a:xfrm>
            <a:off x="9999258" y="3052384"/>
            <a:ext cx="1956464" cy="1908138"/>
          </a:xfrm>
          <a:prstGeom prst="ellipse">
            <a:avLst/>
          </a:prstGeom>
          <a:solidFill>
            <a:srgbClr val="001E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133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Tahoma" panose="020B060403050404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186A28-3F56-DF27-D9EE-FEA60E3796D7}"/>
              </a:ext>
            </a:extLst>
          </p:cNvPr>
          <p:cNvSpPr txBox="1"/>
          <p:nvPr/>
        </p:nvSpPr>
        <p:spPr>
          <a:xfrm>
            <a:off x="9932397" y="1847834"/>
            <a:ext cx="225007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Settore lattiero-caseario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D610D33-579C-2F41-A457-CF64DAA9E22E}"/>
              </a:ext>
            </a:extLst>
          </p:cNvPr>
          <p:cNvSpPr txBox="1"/>
          <p:nvPr/>
        </p:nvSpPr>
        <p:spPr>
          <a:xfrm>
            <a:off x="4635011" y="1847834"/>
            <a:ext cx="206842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Industria tessile e abbigliamento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9E7DB23-6212-BEE0-DD3E-774806A7089F}"/>
              </a:ext>
            </a:extLst>
          </p:cNvPr>
          <p:cNvSpPr txBox="1"/>
          <p:nvPr/>
        </p:nvSpPr>
        <p:spPr>
          <a:xfrm>
            <a:off x="374050" y="1876921"/>
            <a:ext cx="3120677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Filiera degli elettrodomestici 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58D7E9F-266D-F575-1E7D-3524D0E64307}"/>
              </a:ext>
            </a:extLst>
          </p:cNvPr>
          <p:cNvSpPr/>
          <p:nvPr/>
        </p:nvSpPr>
        <p:spPr bwMode="auto">
          <a:xfrm>
            <a:off x="7519623" y="2924445"/>
            <a:ext cx="2088000" cy="2124000"/>
          </a:xfrm>
          <a:prstGeom prst="ellipse">
            <a:avLst/>
          </a:prstGeom>
          <a:solidFill>
            <a:srgbClr val="001E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7B88228-01DA-7080-9A32-097176BC2787}"/>
              </a:ext>
            </a:extLst>
          </p:cNvPr>
          <p:cNvSpPr txBox="1"/>
          <p:nvPr/>
        </p:nvSpPr>
        <p:spPr>
          <a:xfrm>
            <a:off x="10313566" y="3540342"/>
            <a:ext cx="1327848" cy="879818"/>
          </a:xfrm>
          <a:prstGeom prst="rect">
            <a:avLst/>
          </a:prstGeom>
          <a:solidFill>
            <a:srgbClr val="001E60"/>
          </a:solidFill>
          <a:ln w="19050">
            <a:noFill/>
          </a:ln>
        </p:spPr>
        <p:txBody>
          <a:bodyPr wrap="square" lIns="48000" rIns="4800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€3,1</a:t>
            </a:r>
            <a:b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miliardi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D5C2066-C13C-94DB-5271-25CAC1C84577}"/>
              </a:ext>
            </a:extLst>
          </p:cNvPr>
          <p:cNvSpPr txBox="1"/>
          <p:nvPr/>
        </p:nvSpPr>
        <p:spPr>
          <a:xfrm>
            <a:off x="7925472" y="5559280"/>
            <a:ext cx="127630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X1,1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89B8A71-4397-F62F-99A0-0F7AF0157902}"/>
              </a:ext>
            </a:extLst>
          </p:cNvPr>
          <p:cNvSpPr txBox="1"/>
          <p:nvPr/>
        </p:nvSpPr>
        <p:spPr>
          <a:xfrm>
            <a:off x="10530456" y="5546594"/>
            <a:ext cx="113474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X1,2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6E2D328-DCC3-4F89-2567-3ED0E88380D6}"/>
              </a:ext>
            </a:extLst>
          </p:cNvPr>
          <p:cNvSpPr txBox="1"/>
          <p:nvPr/>
        </p:nvSpPr>
        <p:spPr>
          <a:xfrm>
            <a:off x="4933538" y="5559280"/>
            <a:ext cx="144643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X0,6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ED782D7-9535-20B4-69ED-C5A59BC4BBD3}"/>
              </a:ext>
            </a:extLst>
          </p:cNvPr>
          <p:cNvSpPr txBox="1"/>
          <p:nvPr/>
        </p:nvSpPr>
        <p:spPr>
          <a:xfrm>
            <a:off x="-32122" y="5454262"/>
            <a:ext cx="393302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Dimensionamento rispetto al Valore Aggiunto degli elettrodomestici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E95BF94-2A4B-099D-D9BC-BCB4E322F2FB}"/>
              </a:ext>
            </a:extLst>
          </p:cNvPr>
          <p:cNvSpPr txBox="1"/>
          <p:nvPr/>
        </p:nvSpPr>
        <p:spPr>
          <a:xfrm>
            <a:off x="7041154" y="1986333"/>
            <a:ext cx="304493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Settore calzaturiero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55B3B6A-FD95-90CC-A117-4D9EDAB8EF21}"/>
              </a:ext>
            </a:extLst>
          </p:cNvPr>
          <p:cNvSpPr txBox="1"/>
          <p:nvPr/>
        </p:nvSpPr>
        <p:spPr>
          <a:xfrm>
            <a:off x="4932892" y="3496676"/>
            <a:ext cx="1419424" cy="924554"/>
          </a:xfrm>
          <a:prstGeom prst="rect">
            <a:avLst/>
          </a:prstGeom>
          <a:ln w="19050">
            <a:noFill/>
          </a:ln>
        </p:spPr>
        <p:txBody>
          <a:bodyPr wrap="square" lIns="48000" rIns="4800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€5,9</a:t>
            </a:r>
            <a:b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miliardi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838B809-BF8A-DE48-8677-BB5753BF0463}"/>
              </a:ext>
            </a:extLst>
          </p:cNvPr>
          <p:cNvSpPr txBox="1"/>
          <p:nvPr/>
        </p:nvSpPr>
        <p:spPr>
          <a:xfrm>
            <a:off x="7853911" y="3544176"/>
            <a:ext cx="1419424" cy="924554"/>
          </a:xfrm>
          <a:prstGeom prst="rect">
            <a:avLst/>
          </a:prstGeom>
          <a:ln w="19050">
            <a:noFill/>
          </a:ln>
        </p:spPr>
        <p:txBody>
          <a:bodyPr wrap="square" lIns="48000" rIns="4800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€3,4 miliardi</a:t>
            </a:r>
          </a:p>
        </p:txBody>
      </p:sp>
      <p:sp>
        <p:nvSpPr>
          <p:cNvPr id="24" name="CasellaDiTesto 201">
            <a:extLst>
              <a:ext uri="{FF2B5EF4-FFF2-40B4-BE49-F238E27FC236}">
                <a16:creationId xmlns:a16="http://schemas.microsoft.com/office/drawing/2014/main" id="{A882A2FF-9093-BA44-072E-8B2639680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488" y="6336853"/>
            <a:ext cx="7908912" cy="28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Fonte: elaborazione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Arial" panose="020B0604020202020204" pitchFamily="34" charset="0"/>
              </a:rPr>
              <a:t>TEHA Group 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su dati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Istat e Aida Bureau Van Dijk, 2024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62B3F1D6-E68A-FEDF-A85F-4C0A1654B551}"/>
              </a:ext>
            </a:extLst>
          </p:cNvPr>
          <p:cNvSpPr/>
          <p:nvPr/>
        </p:nvSpPr>
        <p:spPr bwMode="auto">
          <a:xfrm>
            <a:off x="10530456" y="842068"/>
            <a:ext cx="1358405" cy="33040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Source Sans Pro "/>
              </a:rPr>
              <a:t>Filiera core </a:t>
            </a:r>
          </a:p>
        </p:txBody>
      </p:sp>
    </p:spTree>
    <p:extLst>
      <p:ext uri="{BB962C8B-B14F-4D97-AF65-F5344CB8AC3E}">
        <p14:creationId xmlns:p14="http://schemas.microsoft.com/office/powerpoint/2010/main" val="3023483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8C3BC8-2FAC-D60B-4458-0AE6AFF9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Ogni Euro di Valore Aggiunto generato dalla filiera degli elettrodomestici attiva 2,1 Euro nel resto dell’economia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73850E-9C0F-2073-9E36-63D8C6F08A6E}"/>
              </a:ext>
            </a:extLst>
          </p:cNvPr>
          <p:cNvSpPr txBox="1"/>
          <p:nvPr/>
        </p:nvSpPr>
        <p:spPr>
          <a:xfrm>
            <a:off x="3615550" y="1158748"/>
            <a:ext cx="817000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>
                <a:solidFill>
                  <a:srgbClr val="001E60"/>
                </a:solidFill>
                <a:latin typeface="Source Sans Pro (Corpo)"/>
              </a:rPr>
              <a:t>Valore Aggiunto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(Corpo)"/>
              </a:rPr>
              <a:t>diretto, indiretto e indotto generato dalla filiera core degli elettrodomestici in Italia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(Corpo)"/>
              </a:rPr>
              <a:t>(miliardi di Euro), 2022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 (Corpo)"/>
            </a:endParaRPr>
          </a:p>
        </p:txBody>
      </p:sp>
      <p:sp>
        <p:nvSpPr>
          <p:cNvPr id="7" name="CasellaDiTesto 201">
            <a:extLst>
              <a:ext uri="{FF2B5EF4-FFF2-40B4-BE49-F238E27FC236}">
                <a16:creationId xmlns:a16="http://schemas.microsoft.com/office/drawing/2014/main" id="{0B0DB7D5-95B4-DCEA-FA65-00F49F8E8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065" y="6337235"/>
            <a:ext cx="9340160" cy="28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Fonte: elaborazione TEHA Group </a:t>
            </a:r>
            <a:r>
              <a:rPr lang="it-IT" altLang="it-IT" sz="1200" dirty="0">
                <a:solidFill>
                  <a:srgbClr val="7F7F7F"/>
                </a:solidFill>
                <a:latin typeface="Source Sans Pro"/>
              </a:rPr>
              <a:t>su dati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Istat, Aida Bureau Van Dijk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  <a:latin typeface="Source Sans Pro"/>
              </a:rPr>
              <a:t>  e tabelle delle interdipendenze settoriali (input-output),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2024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B20557B-B402-A859-3E41-426BA9E42813}"/>
              </a:ext>
            </a:extLst>
          </p:cNvPr>
          <p:cNvGrpSpPr/>
          <p:nvPr/>
        </p:nvGrpSpPr>
        <p:grpSpPr>
          <a:xfrm>
            <a:off x="83052" y="2807162"/>
            <a:ext cx="3984026" cy="3940629"/>
            <a:chOff x="-8857" y="2312535"/>
            <a:chExt cx="3984026" cy="3940629"/>
          </a:xfrm>
        </p:grpSpPr>
        <p:sp>
          <p:nvSpPr>
            <p:cNvPr id="9" name="Segno di moltiplicazione 8">
              <a:extLst>
                <a:ext uri="{FF2B5EF4-FFF2-40B4-BE49-F238E27FC236}">
                  <a16:creationId xmlns:a16="http://schemas.microsoft.com/office/drawing/2014/main" id="{3BEB53C6-30FA-169A-260D-5B43AD73BE2B}"/>
                </a:ext>
              </a:extLst>
            </p:cNvPr>
            <p:cNvSpPr/>
            <p:nvPr/>
          </p:nvSpPr>
          <p:spPr bwMode="auto">
            <a:xfrm>
              <a:off x="-8857" y="2312535"/>
              <a:ext cx="3984026" cy="3940629"/>
            </a:xfrm>
            <a:prstGeom prst="mathMultiply">
              <a:avLst/>
            </a:prstGeom>
            <a:solidFill>
              <a:srgbClr val="C000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600">
                <a:solidFill>
                  <a:srgbClr val="020060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B330A16C-C466-7B2B-E082-D37297B679E4}"/>
                </a:ext>
              </a:extLst>
            </p:cNvPr>
            <p:cNvSpPr/>
            <p:nvPr/>
          </p:nvSpPr>
          <p:spPr>
            <a:xfrm>
              <a:off x="343552" y="3533181"/>
              <a:ext cx="3168351" cy="1508105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it-IT" sz="2000">
                  <a:solidFill>
                    <a:srgbClr val="003A80"/>
                  </a:solidFill>
                  <a:latin typeface="Source Sans Pro (Corpo)"/>
                </a:rPr>
                <a:t>Moltiplicatore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it-IT" sz="2000">
                  <a:solidFill>
                    <a:srgbClr val="003A80"/>
                  </a:solidFill>
                  <a:latin typeface="Source Sans Pro (Corpo)"/>
                </a:rPr>
                <a:t>Economico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it-IT" sz="2000">
                  <a:solidFill>
                    <a:srgbClr val="003A80"/>
                  </a:solidFill>
                  <a:latin typeface="Source Sans Pro (Corpo)"/>
                </a:rPr>
                <a:t>=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it-IT" sz="3200" b="1">
                  <a:solidFill>
                    <a:srgbClr val="C00000"/>
                  </a:solidFill>
                  <a:latin typeface="Source Sans Pro (Corpo)"/>
                </a:rPr>
                <a:t>3,1</a:t>
              </a:r>
            </a:p>
          </p:txBody>
        </p:sp>
      </p:grpSp>
      <p:sp>
        <p:nvSpPr>
          <p:cNvPr id="11" name="Rettangolo 10">
            <a:extLst>
              <a:ext uri="{FF2B5EF4-FFF2-40B4-BE49-F238E27FC236}">
                <a16:creationId xmlns:a16="http://schemas.microsoft.com/office/drawing/2014/main" id="{AAFBA85A-5638-E080-F451-8C31BAE780EB}"/>
              </a:ext>
            </a:extLst>
          </p:cNvPr>
          <p:cNvSpPr/>
          <p:nvPr/>
        </p:nvSpPr>
        <p:spPr>
          <a:xfrm>
            <a:off x="397015" y="1009062"/>
            <a:ext cx="3245091" cy="2353032"/>
          </a:xfrm>
          <a:prstGeom prst="rect">
            <a:avLst/>
          </a:prstGeom>
          <a:solidFill>
            <a:srgbClr val="E3E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it-IT" altLang="it-IT" sz="180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(Corpo)"/>
                <a:ea typeface="MS PGothic" pitchFamily="34" charset="-128"/>
              </a:rPr>
              <a:t>Grazie all’attivazione di filiere sul territorio nazionale, per</a:t>
            </a:r>
            <a:r>
              <a:rPr lang="it-IT" sz="1800">
                <a:solidFill>
                  <a:srgbClr val="001E60"/>
                </a:solidFill>
                <a:latin typeface="Source Sans Pro (Corpo)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Source Sans Pro (Corpo)"/>
              </a:rPr>
              <a:t>ogni Euro </a:t>
            </a:r>
            <a:r>
              <a:rPr lang="it-IT" sz="1800">
                <a:solidFill>
                  <a:srgbClr val="001E60"/>
                </a:solidFill>
                <a:latin typeface="Source Sans Pro (Corpo)"/>
              </a:rPr>
              <a:t>di Valore Aggiunto generato dalla filiera degli elettrodomestici viene abilitata la generazione di </a:t>
            </a:r>
            <a:r>
              <a:rPr lang="it-IT" sz="2000" b="1">
                <a:solidFill>
                  <a:srgbClr val="C00000"/>
                </a:solidFill>
                <a:latin typeface="Source Sans Pro (Corpo)"/>
              </a:rPr>
              <a:t>2,1 Euro </a:t>
            </a:r>
            <a:r>
              <a:rPr lang="it-IT" sz="1800">
                <a:solidFill>
                  <a:srgbClr val="001E60"/>
                </a:solidFill>
                <a:latin typeface="Source Sans Pro (Corpo)"/>
              </a:rPr>
              <a:t>nel resto dell’economia 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A1EF927-F396-CE73-EA31-BF846FE352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889540"/>
              </p:ext>
            </p:extLst>
          </p:nvPr>
        </p:nvGraphicFramePr>
        <p:xfrm>
          <a:off x="3809999" y="2057399"/>
          <a:ext cx="7851569" cy="3832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180411C9-5F83-3AB9-0654-A409F096E53C}"/>
              </a:ext>
            </a:extLst>
          </p:cNvPr>
          <p:cNvSpPr/>
          <p:nvPr/>
        </p:nvSpPr>
        <p:spPr bwMode="auto">
          <a:xfrm>
            <a:off x="10530456" y="842068"/>
            <a:ext cx="1358405" cy="33040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Source Sans Pro "/>
              </a:rPr>
              <a:t>Filiera core </a:t>
            </a:r>
          </a:p>
        </p:txBody>
      </p:sp>
    </p:spTree>
    <p:extLst>
      <p:ext uri="{BB962C8B-B14F-4D97-AF65-F5344CB8AC3E}">
        <p14:creationId xmlns:p14="http://schemas.microsoft.com/office/powerpoint/2010/main" val="4055637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839E43D8-A02C-9BEB-F7A9-882E8D455C56}"/>
              </a:ext>
            </a:extLst>
          </p:cNvPr>
          <p:cNvSpPr/>
          <p:nvPr/>
        </p:nvSpPr>
        <p:spPr>
          <a:xfrm>
            <a:off x="8617760" y="1207235"/>
            <a:ext cx="3251545" cy="4808596"/>
          </a:xfrm>
          <a:prstGeom prst="roundRect">
            <a:avLst>
              <a:gd name="adj" fmla="val 3175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F47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37273FF2-6B68-45DD-BDA4-06C90D78A8EF}"/>
              </a:ext>
            </a:extLst>
          </p:cNvPr>
          <p:cNvSpPr/>
          <p:nvPr/>
        </p:nvSpPr>
        <p:spPr>
          <a:xfrm>
            <a:off x="371899" y="1778712"/>
            <a:ext cx="5545242" cy="3929038"/>
          </a:xfrm>
          <a:prstGeom prst="roundRect">
            <a:avLst>
              <a:gd name="adj" fmla="val 3175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CBD7435-5EDA-4D7D-BF85-B21024B4A848}"/>
              </a:ext>
            </a:extLst>
          </p:cNvPr>
          <p:cNvSpPr txBox="1"/>
          <p:nvPr/>
        </p:nvSpPr>
        <p:spPr>
          <a:xfrm>
            <a:off x="2036408" y="6360898"/>
            <a:ext cx="806489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Fonte: elaborazione TEHA Group su dati Aida Bureau Van Dijk e Istat, 2023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CDC34A-1170-4906-8007-FC9243A4C4BC}"/>
              </a:ext>
            </a:extLst>
          </p:cNvPr>
          <p:cNvSpPr txBox="1"/>
          <p:nvPr/>
        </p:nvSpPr>
        <p:spPr>
          <a:xfrm>
            <a:off x="2068663" y="6077706"/>
            <a:ext cx="922641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N.B. Tutti i dati sono aggiornati al 202</a:t>
            </a:r>
            <a:r>
              <a:rPr lang="it-IT" sz="1200">
                <a:solidFill>
                  <a:prstClr val="white">
                    <a:lumMod val="50000"/>
                  </a:prstClr>
                </a:solidFill>
                <a:latin typeface="Source Sans Pro"/>
                <a:ea typeface="MS PGothic" pitchFamily="34" charset="-128"/>
              </a:rPr>
              <a:t>2 o all’ultimo anno disponibile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. </a:t>
            </a:r>
            <a:endParaRPr kumimoji="0" lang="it-IT" sz="1200" b="1" i="1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213348A3-9717-4EEF-9CFA-8746527D7D14}"/>
              </a:ext>
            </a:extLst>
          </p:cNvPr>
          <p:cNvSpPr/>
          <p:nvPr/>
        </p:nvSpPr>
        <p:spPr bwMode="auto">
          <a:xfrm>
            <a:off x="544343" y="1876550"/>
            <a:ext cx="2245100" cy="529265"/>
          </a:xfrm>
          <a:prstGeom prst="roundRect">
            <a:avLst/>
          </a:prstGeom>
          <a:solidFill>
            <a:srgbClr val="001E60"/>
          </a:solidFill>
          <a:ln w="9525" cap="flat" cmpd="sng" algn="ctr">
            <a:solidFill>
              <a:srgbClr val="001E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Componentistica 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E2AD78CA-E9DB-4B71-94A8-D96B6CBB77F1}"/>
              </a:ext>
            </a:extLst>
          </p:cNvPr>
          <p:cNvSpPr/>
          <p:nvPr/>
        </p:nvSpPr>
        <p:spPr bwMode="auto">
          <a:xfrm>
            <a:off x="3222983" y="1876550"/>
            <a:ext cx="2493936" cy="529265"/>
          </a:xfrm>
          <a:prstGeom prst="roundRect">
            <a:avLst/>
          </a:prstGeom>
          <a:solidFill>
            <a:srgbClr val="001E60"/>
          </a:solidFill>
          <a:ln w="9525" cap="flat" cmpd="sng" algn="ctr">
            <a:solidFill>
              <a:srgbClr val="001E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>
                <a:solidFill>
                  <a:schemeClr val="bg1"/>
                </a:solidFill>
                <a:latin typeface="Source Sans Pro"/>
                <a:ea typeface="MS PGothic" pitchFamily="34" charset="-128"/>
              </a:rPr>
              <a:t>Elettrodomestici</a:t>
            </a:r>
            <a:r>
              <a:rPr lang="it-IT" b="1">
                <a:solidFill>
                  <a:prstClr val="white"/>
                </a:solidFill>
                <a:latin typeface="Source Sans Pro"/>
                <a:ea typeface="MS PGothic" pitchFamily="34" charset="-128"/>
              </a:rPr>
              <a:t>  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394F286C-4374-47D1-9D02-1A84A7A90B55}"/>
              </a:ext>
            </a:extLst>
          </p:cNvPr>
          <p:cNvSpPr>
            <a:spLocks noChangeAspect="1"/>
          </p:cNvSpPr>
          <p:nvPr/>
        </p:nvSpPr>
        <p:spPr bwMode="auto">
          <a:xfrm>
            <a:off x="1011994" y="2606711"/>
            <a:ext cx="2687063" cy="85659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Fatturato: </a:t>
            </a:r>
            <a:r>
              <a:rPr lang="it-IT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4,0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miliardi di Euro</a:t>
            </a:r>
            <a:endParaRPr kumimoji="0" lang="it-IT" sz="1800" b="1" i="1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54284CC0-51A1-49F7-A525-FB5BD2C1EB3D}"/>
              </a:ext>
            </a:extLst>
          </p:cNvPr>
          <p:cNvSpPr>
            <a:spLocks noChangeAspect="1"/>
          </p:cNvSpPr>
          <p:nvPr/>
        </p:nvSpPr>
        <p:spPr bwMode="auto">
          <a:xfrm>
            <a:off x="992007" y="4119717"/>
            <a:ext cx="2187432" cy="85659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Occupati: 16,6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mila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B0ED6720-8D8A-4297-B815-7F343459CE3F}"/>
              </a:ext>
            </a:extLst>
          </p:cNvPr>
          <p:cNvSpPr>
            <a:spLocks noChangeAspect="1"/>
          </p:cNvSpPr>
          <p:nvPr/>
        </p:nvSpPr>
        <p:spPr bwMode="auto">
          <a:xfrm>
            <a:off x="972694" y="3372044"/>
            <a:ext cx="2867138" cy="85659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Valore Aggiunto: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</a:t>
            </a:r>
            <a:r>
              <a:rPr lang="it-IT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1,2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miliardi di Euro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FFD5FD3B-9C27-4F1C-8C3D-38361620154B}"/>
              </a:ext>
            </a:extLst>
          </p:cNvPr>
          <p:cNvSpPr>
            <a:spLocks noChangeAspect="1"/>
          </p:cNvSpPr>
          <p:nvPr/>
        </p:nvSpPr>
        <p:spPr bwMode="auto">
          <a:xfrm>
            <a:off x="3794108" y="2584738"/>
            <a:ext cx="2493936" cy="85659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Fatturato: </a:t>
            </a:r>
            <a:r>
              <a:rPr lang="it-IT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10,7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miliardi di Euro</a:t>
            </a:r>
            <a:endParaRPr kumimoji="0" lang="it-IT" sz="1400" b="1" i="1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B4F3A706-C5CA-4151-8E8C-4BBFF66FF03D}"/>
              </a:ext>
            </a:extLst>
          </p:cNvPr>
          <p:cNvSpPr>
            <a:spLocks noChangeAspect="1"/>
          </p:cNvSpPr>
          <p:nvPr/>
        </p:nvSpPr>
        <p:spPr bwMode="auto">
          <a:xfrm>
            <a:off x="3812221" y="4114189"/>
            <a:ext cx="4431977" cy="85659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Occupati: 27,8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mila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B4ABAF81-88EB-427E-BB0B-64F3A28720B2}"/>
              </a:ext>
            </a:extLst>
          </p:cNvPr>
          <p:cNvSpPr>
            <a:spLocks noChangeAspect="1"/>
          </p:cNvSpPr>
          <p:nvPr/>
        </p:nvSpPr>
        <p:spPr bwMode="auto">
          <a:xfrm>
            <a:off x="3810046" y="3351491"/>
            <a:ext cx="2374481" cy="85659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Valore Aggiunto: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2,4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miliardi di Euro </a:t>
            </a:r>
          </a:p>
        </p:txBody>
      </p:sp>
      <p:pic>
        <p:nvPicPr>
          <p:cNvPr id="25" name="Picture 50">
            <a:extLst>
              <a:ext uri="{FF2B5EF4-FFF2-40B4-BE49-F238E27FC236}">
                <a16:creationId xmlns:a16="http://schemas.microsoft.com/office/drawing/2014/main" id="{4EE2ABD0-7580-4B15-98CD-11C3B14251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148" y="2823070"/>
            <a:ext cx="410141" cy="311707"/>
          </a:xfrm>
          <a:prstGeom prst="rect">
            <a:avLst/>
          </a:prstGeom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ED406C90-56D0-4194-B4C1-87685EB395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7215" y="3602275"/>
            <a:ext cx="419104" cy="311707"/>
          </a:xfrm>
          <a:prstGeom prst="rect">
            <a:avLst/>
          </a:prstGeom>
        </p:spPr>
      </p:pic>
      <p:pic>
        <p:nvPicPr>
          <p:cNvPr id="27" name="Picture 43">
            <a:extLst>
              <a:ext uri="{FF2B5EF4-FFF2-40B4-BE49-F238E27FC236}">
                <a16:creationId xmlns:a16="http://schemas.microsoft.com/office/drawing/2014/main" id="{2463C33D-E8B3-49EA-9159-8798EF651D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7083" y="4376306"/>
            <a:ext cx="464700" cy="289890"/>
          </a:xfrm>
          <a:prstGeom prst="rect">
            <a:avLst/>
          </a:prstGeom>
        </p:spPr>
      </p:pic>
      <p:pic>
        <p:nvPicPr>
          <p:cNvPr id="28" name="Picture 50">
            <a:extLst>
              <a:ext uri="{FF2B5EF4-FFF2-40B4-BE49-F238E27FC236}">
                <a16:creationId xmlns:a16="http://schemas.microsoft.com/office/drawing/2014/main" id="{C239B38A-175A-4E75-AA17-5C78081BE5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99562" y="2799419"/>
            <a:ext cx="410141" cy="311707"/>
          </a:xfrm>
          <a:prstGeom prst="rect">
            <a:avLst/>
          </a:prstGeom>
        </p:spPr>
      </p:pic>
      <p:pic>
        <p:nvPicPr>
          <p:cNvPr id="29" name="Picture 1">
            <a:extLst>
              <a:ext uri="{FF2B5EF4-FFF2-40B4-BE49-F238E27FC236}">
                <a16:creationId xmlns:a16="http://schemas.microsoft.com/office/drawing/2014/main" id="{22E83964-D076-469A-8995-8E82CB05A1A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1786" y="3581724"/>
            <a:ext cx="419104" cy="311707"/>
          </a:xfrm>
          <a:prstGeom prst="rect">
            <a:avLst/>
          </a:prstGeom>
        </p:spPr>
      </p:pic>
      <p:pic>
        <p:nvPicPr>
          <p:cNvPr id="30" name="Picture 43">
            <a:extLst>
              <a:ext uri="{FF2B5EF4-FFF2-40B4-BE49-F238E27FC236}">
                <a16:creationId xmlns:a16="http://schemas.microsoft.com/office/drawing/2014/main" id="{EE7EE7A0-9A2A-499C-B6A3-5AB0C363F1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7875" y="4369508"/>
            <a:ext cx="488676" cy="304847"/>
          </a:xfrm>
          <a:prstGeom prst="rect">
            <a:avLst/>
          </a:prstGeom>
        </p:spPr>
      </p:pic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331D599C-A1DC-4C61-B187-ABBF5773C4FA}"/>
              </a:ext>
            </a:extLst>
          </p:cNvPr>
          <p:cNvSpPr/>
          <p:nvPr/>
        </p:nvSpPr>
        <p:spPr bwMode="auto">
          <a:xfrm>
            <a:off x="6060260" y="1876550"/>
            <a:ext cx="2341319" cy="529265"/>
          </a:xfrm>
          <a:prstGeom prst="roundRect">
            <a:avLst/>
          </a:prstGeom>
          <a:solidFill>
            <a:srgbClr val="001E60"/>
          </a:solidFill>
          <a:ln w="9525" cap="flat" cmpd="sng" algn="ctr">
            <a:solidFill>
              <a:srgbClr val="001E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Retail attivato</a:t>
            </a:r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29110A2B-4139-4344-AF31-94B0A4BEEE92}"/>
              </a:ext>
            </a:extLst>
          </p:cNvPr>
          <p:cNvSpPr>
            <a:spLocks noChangeAspect="1"/>
          </p:cNvSpPr>
          <p:nvPr/>
        </p:nvSpPr>
        <p:spPr bwMode="auto">
          <a:xfrm>
            <a:off x="6663663" y="2579984"/>
            <a:ext cx="2635968" cy="85659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Fatturato: </a:t>
            </a:r>
            <a:r>
              <a:rPr lang="it-IT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99,3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miliardi di Euro</a:t>
            </a:r>
            <a:endParaRPr kumimoji="0" lang="it-IT" sz="1400" b="1" i="1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9A5DAEE7-5720-4A07-8C20-F244D7FB95B1}"/>
              </a:ext>
            </a:extLst>
          </p:cNvPr>
          <p:cNvSpPr>
            <a:spLocks noChangeAspect="1"/>
          </p:cNvSpPr>
          <p:nvPr/>
        </p:nvSpPr>
        <p:spPr bwMode="auto">
          <a:xfrm>
            <a:off x="6556588" y="4000446"/>
            <a:ext cx="4431977" cy="85659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Occupati: 461,3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mila</a:t>
            </a:r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6B0AE432-B46C-4C29-98EF-0AB633BE2D14}"/>
              </a:ext>
            </a:extLst>
          </p:cNvPr>
          <p:cNvSpPr>
            <a:spLocks noChangeAspect="1"/>
          </p:cNvSpPr>
          <p:nvPr/>
        </p:nvSpPr>
        <p:spPr bwMode="auto">
          <a:xfrm>
            <a:off x="6603941" y="3337409"/>
            <a:ext cx="2374481" cy="85659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Valore Aggiunto: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16,5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</a:t>
            </a:r>
            <a:r>
              <a:rPr lang="it-IT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miliardi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di Euro</a:t>
            </a:r>
          </a:p>
        </p:txBody>
      </p:sp>
      <p:pic>
        <p:nvPicPr>
          <p:cNvPr id="36" name="Picture 50">
            <a:extLst>
              <a:ext uri="{FF2B5EF4-FFF2-40B4-BE49-F238E27FC236}">
                <a16:creationId xmlns:a16="http://schemas.microsoft.com/office/drawing/2014/main" id="{C7CF761D-106D-434C-B665-1256963CF0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7483" y="2776963"/>
            <a:ext cx="410141" cy="311707"/>
          </a:xfrm>
          <a:prstGeom prst="rect">
            <a:avLst/>
          </a:prstGeom>
        </p:spPr>
      </p:pic>
      <p:pic>
        <p:nvPicPr>
          <p:cNvPr id="37" name="Picture 1">
            <a:extLst>
              <a:ext uri="{FF2B5EF4-FFF2-40B4-BE49-F238E27FC236}">
                <a16:creationId xmlns:a16="http://schemas.microsoft.com/office/drawing/2014/main" id="{74781806-9755-4CD4-B4D5-2F4326B1F9A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0854" y="3547850"/>
            <a:ext cx="419104" cy="311707"/>
          </a:xfrm>
          <a:prstGeom prst="rect">
            <a:avLst/>
          </a:prstGeom>
        </p:spPr>
      </p:pic>
      <p:pic>
        <p:nvPicPr>
          <p:cNvPr id="38" name="Picture 43">
            <a:extLst>
              <a:ext uri="{FF2B5EF4-FFF2-40B4-BE49-F238E27FC236}">
                <a16:creationId xmlns:a16="http://schemas.microsoft.com/office/drawing/2014/main" id="{D535AE58-D24F-459F-AC2F-10A54A9E7E2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27077" y="4329958"/>
            <a:ext cx="499672" cy="311707"/>
          </a:xfrm>
          <a:prstGeom prst="rect">
            <a:avLst/>
          </a:prstGeom>
        </p:spPr>
      </p:pic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138D463-8CD1-431E-9146-603E2FBCEC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it-IT" sz="2800"/>
              <a:t>I numeri della </a:t>
            </a:r>
            <a:r>
              <a:rPr lang="it-IT" sz="2800" b="1"/>
              <a:t>filiera estesa degli elettrodomestici: </a:t>
            </a:r>
            <a:r>
              <a:rPr lang="it-IT" sz="2800"/>
              <a:t>una fotografia di sintesi al 2022</a:t>
            </a:r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3EA3E598-AA59-1373-6055-C4233DED750F}"/>
              </a:ext>
            </a:extLst>
          </p:cNvPr>
          <p:cNvSpPr>
            <a:spLocks noChangeAspect="1"/>
          </p:cNvSpPr>
          <p:nvPr/>
        </p:nvSpPr>
        <p:spPr bwMode="auto">
          <a:xfrm>
            <a:off x="940197" y="4801541"/>
            <a:ext cx="2867138" cy="85659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Investimenti: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116,3</a:t>
            </a:r>
            <a:r>
              <a:rPr lang="it-IT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milioni di Euro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B867E7BC-2784-8610-4513-B8DF66F42CDA}"/>
              </a:ext>
            </a:extLst>
          </p:cNvPr>
          <p:cNvSpPr>
            <a:spLocks noChangeAspect="1"/>
          </p:cNvSpPr>
          <p:nvPr/>
        </p:nvSpPr>
        <p:spPr bwMode="auto">
          <a:xfrm>
            <a:off x="3810023" y="4744391"/>
            <a:ext cx="2867138" cy="85659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Investimenti: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178,9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milioni di Euro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684A3E8-A2F4-ACEF-7040-DED5ACF5AFE3}"/>
              </a:ext>
            </a:extLst>
          </p:cNvPr>
          <p:cNvSpPr>
            <a:spLocks noChangeAspect="1"/>
          </p:cNvSpPr>
          <p:nvPr/>
        </p:nvSpPr>
        <p:spPr bwMode="auto">
          <a:xfrm>
            <a:off x="6647166" y="4736232"/>
            <a:ext cx="2653354" cy="85659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Investimenti: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1,0</a:t>
            </a:r>
            <a:r>
              <a:rPr lang="it-IT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miliardi di Euro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pic>
        <p:nvPicPr>
          <p:cNvPr id="15" name="Elemento grafico 14" descr="Grafico a barre con riempimento a tinta unita">
            <a:extLst>
              <a:ext uri="{FF2B5EF4-FFF2-40B4-BE49-F238E27FC236}">
                <a16:creationId xmlns:a16="http://schemas.microsoft.com/office/drawing/2014/main" id="{C51CAE7F-1428-042B-07ED-E68D0A670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3096" y="4937546"/>
            <a:ext cx="541687" cy="541687"/>
          </a:xfrm>
          <a:prstGeom prst="rect">
            <a:avLst/>
          </a:prstGeom>
        </p:spPr>
      </p:pic>
      <p:pic>
        <p:nvPicPr>
          <p:cNvPr id="18" name="Elemento grafico 17" descr="Grafico a barre con riempimento a tinta unita">
            <a:extLst>
              <a:ext uri="{FF2B5EF4-FFF2-40B4-BE49-F238E27FC236}">
                <a16:creationId xmlns:a16="http://schemas.microsoft.com/office/drawing/2014/main" id="{DC363D91-D4D5-DF58-11D6-36E02CC3C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22088" y="4912146"/>
            <a:ext cx="541687" cy="541687"/>
          </a:xfrm>
          <a:prstGeom prst="rect">
            <a:avLst/>
          </a:prstGeom>
        </p:spPr>
      </p:pic>
      <p:pic>
        <p:nvPicPr>
          <p:cNvPr id="20" name="Elemento grafico 19" descr="Grafico a barre con riempimento a tinta unita">
            <a:extLst>
              <a:ext uri="{FF2B5EF4-FFF2-40B4-BE49-F238E27FC236}">
                <a16:creationId xmlns:a16="http://schemas.microsoft.com/office/drawing/2014/main" id="{5CB33F13-F25C-A08D-A19F-B83067A5C9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73058" y="4891287"/>
            <a:ext cx="541687" cy="541687"/>
          </a:xfrm>
          <a:prstGeom prst="rect">
            <a:avLst/>
          </a:prstGeom>
        </p:spPr>
      </p:pic>
      <p:grpSp>
        <p:nvGrpSpPr>
          <p:cNvPr id="50" name="Gruppo 49">
            <a:extLst>
              <a:ext uri="{FF2B5EF4-FFF2-40B4-BE49-F238E27FC236}">
                <a16:creationId xmlns:a16="http://schemas.microsoft.com/office/drawing/2014/main" id="{98D2990D-7036-D45B-2381-5184A04FA58E}"/>
              </a:ext>
            </a:extLst>
          </p:cNvPr>
          <p:cNvGrpSpPr/>
          <p:nvPr/>
        </p:nvGrpSpPr>
        <p:grpSpPr>
          <a:xfrm>
            <a:off x="8821173" y="1536652"/>
            <a:ext cx="3257115" cy="856591"/>
            <a:chOff x="8821173" y="1536652"/>
            <a:chExt cx="3257115" cy="856591"/>
          </a:xfrm>
        </p:grpSpPr>
        <p:sp>
          <p:nvSpPr>
            <p:cNvPr id="31" name="Rettangolo con angoli arrotondati 30">
              <a:extLst>
                <a:ext uri="{FF2B5EF4-FFF2-40B4-BE49-F238E27FC236}">
                  <a16:creationId xmlns:a16="http://schemas.microsoft.com/office/drawing/2014/main" id="{E3639E7F-CBC4-9F67-65CB-88C28AA272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42320" y="1536652"/>
              <a:ext cx="2635968" cy="856591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Fatturato: 114,0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miliardi di Euro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b="0" i="1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(+12,9% vs 2019)</a:t>
              </a:r>
              <a:endParaRPr kumimoji="0" lang="it-IT" b="1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endParaRPr>
            </a:p>
          </p:txBody>
        </p:sp>
        <p:pic>
          <p:nvPicPr>
            <p:cNvPr id="41" name="Picture 50">
              <a:extLst>
                <a:ext uri="{FF2B5EF4-FFF2-40B4-BE49-F238E27FC236}">
                  <a16:creationId xmlns:a16="http://schemas.microsoft.com/office/drawing/2014/main" id="{CD33541B-2802-09BC-3E8A-8F92814A7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21173" y="1741884"/>
              <a:ext cx="558677" cy="424594"/>
            </a:xfrm>
            <a:prstGeom prst="rect">
              <a:avLst/>
            </a:prstGeom>
          </p:spPr>
        </p:pic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C7F7F67A-595A-DFDD-715C-89A3AFDD8159}"/>
              </a:ext>
            </a:extLst>
          </p:cNvPr>
          <p:cNvGrpSpPr/>
          <p:nvPr/>
        </p:nvGrpSpPr>
        <p:grpSpPr>
          <a:xfrm>
            <a:off x="8800010" y="2723165"/>
            <a:ext cx="3018722" cy="856591"/>
            <a:chOff x="8800010" y="2579984"/>
            <a:chExt cx="3018722" cy="856591"/>
          </a:xfrm>
        </p:grpSpPr>
        <p:sp>
          <p:nvSpPr>
            <p:cNvPr id="40" name="Rettangolo con angoli arrotondati 39">
              <a:extLst>
                <a:ext uri="{FF2B5EF4-FFF2-40B4-BE49-F238E27FC236}">
                  <a16:creationId xmlns:a16="http://schemas.microsoft.com/office/drawing/2014/main" id="{84CE9D3A-1D5F-E5E9-840C-703018E183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44251" y="2579984"/>
              <a:ext cx="2374481" cy="856591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Valore Aggiunto: </a:t>
              </a:r>
              <a:r>
                <a:rPr lang="it-IT" b="1" dirty="0">
                  <a:solidFill>
                    <a:srgbClr val="001E60"/>
                  </a:solidFill>
                  <a:latin typeface="Source Sans Pro"/>
                  <a:ea typeface="MS PGothic" pitchFamily="34" charset="-128"/>
                </a:rPr>
                <a:t>20,1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 miliardi di Euro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(+7,</a:t>
              </a:r>
              <a:r>
                <a:rPr lang="it-IT" i="1" dirty="0">
                  <a:solidFill>
                    <a:srgbClr val="001E60"/>
                  </a:solidFill>
                  <a:latin typeface="Source Sans Pro"/>
                  <a:ea typeface="MS PGothic" pitchFamily="34" charset="-128"/>
                </a:rPr>
                <a:t>0</a:t>
              </a:r>
              <a:r>
                <a:rPr kumimoji="0" lang="it-IT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% vs 2019)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endParaRPr>
            </a:p>
          </p:txBody>
        </p:sp>
        <p:pic>
          <p:nvPicPr>
            <p:cNvPr id="42" name="Picture 1">
              <a:extLst>
                <a:ext uri="{FF2B5EF4-FFF2-40B4-BE49-F238E27FC236}">
                  <a16:creationId xmlns:a16="http://schemas.microsoft.com/office/drawing/2014/main" id="{5A638EEE-E135-67E7-A327-7A738CBE2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00010" y="2682338"/>
              <a:ext cx="608343" cy="452453"/>
            </a:xfrm>
            <a:prstGeom prst="rect">
              <a:avLst/>
            </a:prstGeom>
          </p:spPr>
        </p:pic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B24752DC-8121-6441-E33F-A1C9988B9BD8}"/>
              </a:ext>
            </a:extLst>
          </p:cNvPr>
          <p:cNvGrpSpPr/>
          <p:nvPr/>
        </p:nvGrpSpPr>
        <p:grpSpPr>
          <a:xfrm>
            <a:off x="8864853" y="3909678"/>
            <a:ext cx="4992125" cy="856591"/>
            <a:chOff x="8864853" y="3690584"/>
            <a:chExt cx="4992125" cy="856591"/>
          </a:xfrm>
        </p:grpSpPr>
        <p:sp>
          <p:nvSpPr>
            <p:cNvPr id="39" name="Rettangolo con angoli arrotondati 38">
              <a:extLst>
                <a:ext uri="{FF2B5EF4-FFF2-40B4-BE49-F238E27FC236}">
                  <a16:creationId xmlns:a16="http://schemas.microsoft.com/office/drawing/2014/main" id="{C2BF6772-BE32-E695-48E1-F6CCF4B4E1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25001" y="3690584"/>
              <a:ext cx="4431977" cy="856591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Occupati: </a:t>
              </a:r>
              <a:r>
                <a:rPr lang="it-IT" b="1" dirty="0">
                  <a:solidFill>
                    <a:srgbClr val="001E60"/>
                  </a:solidFill>
                  <a:latin typeface="Source Sans Pro"/>
                  <a:ea typeface="MS PGothic" pitchFamily="34" charset="-128"/>
                </a:rPr>
                <a:t>505,7</a:t>
              </a: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 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mila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(+6,3% v</a:t>
              </a:r>
              <a:r>
                <a:rPr lang="it-IT" i="1" dirty="0">
                  <a:solidFill>
                    <a:srgbClr val="001E60"/>
                  </a:solidFill>
                  <a:latin typeface="Source Sans Pro"/>
                  <a:ea typeface="MS PGothic" pitchFamily="34" charset="-128"/>
                </a:rPr>
                <a:t>s  2019</a:t>
              </a:r>
              <a:r>
                <a:rPr kumimoji="0" lang="it-IT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)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endParaRPr>
            </a:p>
          </p:txBody>
        </p:sp>
        <p:pic>
          <p:nvPicPr>
            <p:cNvPr id="43" name="Picture 43">
              <a:extLst>
                <a:ext uri="{FF2B5EF4-FFF2-40B4-BE49-F238E27FC236}">
                  <a16:creationId xmlns:a16="http://schemas.microsoft.com/office/drawing/2014/main" id="{B5F14C4D-B4A4-43F3-42C7-F439E0645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64853" y="3954780"/>
              <a:ext cx="499672" cy="311707"/>
            </a:xfrm>
            <a:prstGeom prst="rect">
              <a:avLst/>
            </a:prstGeom>
          </p:spPr>
        </p:pic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59AE4746-EBBF-90FC-AA3B-F3AE9BEF34F3}"/>
              </a:ext>
            </a:extLst>
          </p:cNvPr>
          <p:cNvGrpSpPr/>
          <p:nvPr/>
        </p:nvGrpSpPr>
        <p:grpSpPr>
          <a:xfrm>
            <a:off x="8793384" y="5096190"/>
            <a:ext cx="3341403" cy="922878"/>
            <a:chOff x="8793384" y="4824046"/>
            <a:chExt cx="3341403" cy="922878"/>
          </a:xfrm>
        </p:grpSpPr>
        <p:sp>
          <p:nvSpPr>
            <p:cNvPr id="44" name="Rettangolo con angoli arrotondati 43">
              <a:extLst>
                <a:ext uri="{FF2B5EF4-FFF2-40B4-BE49-F238E27FC236}">
                  <a16:creationId xmlns:a16="http://schemas.microsoft.com/office/drawing/2014/main" id="{076496B9-77B2-73B0-ADEB-683A674F61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81433" y="4890333"/>
              <a:ext cx="2653354" cy="856591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Investimenti: 1,3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miliardi di Euro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MS PGothic" pitchFamily="34" charset="-128"/>
                  <a:cs typeface="+mn-cs"/>
                </a:rPr>
                <a:t>(+7,9% vs 2019)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endParaRPr>
            </a:p>
          </p:txBody>
        </p:sp>
        <p:pic>
          <p:nvPicPr>
            <p:cNvPr id="45" name="Elemento grafico 44" descr="Grafico a barre con riempimento a tinta unita">
              <a:extLst>
                <a:ext uri="{FF2B5EF4-FFF2-40B4-BE49-F238E27FC236}">
                  <a16:creationId xmlns:a16="http://schemas.microsoft.com/office/drawing/2014/main" id="{418B8BBC-7DE3-CB2F-3DB8-0510E9ADE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93384" y="4824046"/>
              <a:ext cx="738379" cy="738379"/>
            </a:xfrm>
            <a:prstGeom prst="rect">
              <a:avLst/>
            </a:prstGeom>
          </p:spPr>
        </p:pic>
      </p:grp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564A2E0C-4878-3800-FE0A-51D3CA55E9BE}"/>
              </a:ext>
            </a:extLst>
          </p:cNvPr>
          <p:cNvSpPr/>
          <p:nvPr/>
        </p:nvSpPr>
        <p:spPr>
          <a:xfrm>
            <a:off x="260698" y="1209094"/>
            <a:ext cx="11608607" cy="4808596"/>
          </a:xfrm>
          <a:prstGeom prst="roundRect">
            <a:avLst>
              <a:gd name="adj" fmla="val 3175"/>
            </a:avLst>
          </a:prstGeom>
          <a:noFill/>
          <a:ln w="28575">
            <a:solidFill>
              <a:srgbClr val="F47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F7C96B97-554C-6C5F-F3B6-7DF95FEEC29E}"/>
              </a:ext>
            </a:extLst>
          </p:cNvPr>
          <p:cNvSpPr/>
          <p:nvPr/>
        </p:nvSpPr>
        <p:spPr bwMode="auto">
          <a:xfrm>
            <a:off x="8895848" y="977051"/>
            <a:ext cx="2719112" cy="431832"/>
          </a:xfrm>
          <a:prstGeom prst="roundRect">
            <a:avLst/>
          </a:prstGeom>
          <a:solidFill>
            <a:srgbClr val="F47B20"/>
          </a:solidFill>
          <a:ln w="952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Filiera Estesa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9094C70-10B7-555D-3EE6-D7E167355862}"/>
              </a:ext>
            </a:extLst>
          </p:cNvPr>
          <p:cNvSpPr/>
          <p:nvPr/>
        </p:nvSpPr>
        <p:spPr bwMode="auto">
          <a:xfrm>
            <a:off x="1052256" y="1320649"/>
            <a:ext cx="4184527" cy="472462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Filiera core degli elettrodomestici </a:t>
            </a:r>
          </a:p>
        </p:txBody>
      </p:sp>
    </p:spTree>
    <p:extLst>
      <p:ext uri="{BB962C8B-B14F-4D97-AF65-F5344CB8AC3E}">
        <p14:creationId xmlns:p14="http://schemas.microsoft.com/office/powerpoint/2010/main" val="112732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2430BB-333D-7564-2EAB-2BD20007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/>
              <a:t>Struttura metodologica e attività</a:t>
            </a:r>
            <a:endParaRPr lang="it-IT" sz="280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3937EFBE-5DF5-1DA6-E1E2-CF946E5D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948" y="5001214"/>
            <a:ext cx="10026000" cy="918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3A8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Presentazione dei messaggi chiave all’Evento del 12 settembre 2024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BFB007C4-2F54-7357-5B31-3DF453486EF8}"/>
              </a:ext>
            </a:extLst>
          </p:cNvPr>
          <p:cNvSpPr/>
          <p:nvPr/>
        </p:nvSpPr>
        <p:spPr bwMode="auto">
          <a:xfrm rot="5400000" flipV="1">
            <a:off x="5701265" y="-724778"/>
            <a:ext cx="918000" cy="10026000"/>
          </a:xfrm>
          <a:prstGeom prst="rect">
            <a:avLst/>
          </a:prstGeom>
          <a:solidFill>
            <a:srgbClr val="FFFFFF">
              <a:lumMod val="50000"/>
            </a:srgbClr>
          </a:solidFill>
          <a:ln w="28575">
            <a:noFill/>
            <a:prstDash val="sysDot"/>
            <a:miter lim="800000"/>
            <a:headEnd/>
            <a:tailEnd/>
          </a:ln>
        </p:spPr>
        <p:txBody>
          <a:bodyPr vert="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Studio Strategico «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 SemiBold"/>
                <a:ea typeface="Source Sans Pro SemiBold" panose="020B0603030403020204" pitchFamily="34" charset="0"/>
                <a:cs typeface="+mn-cs"/>
              </a:rPr>
              <a:t>Il valore della filiera degli elettrodomestici per </a:t>
            </a:r>
            <a:b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 SemiBold"/>
                <a:ea typeface="Source Sans Pro SemiBold" panose="020B0603030403020204" pitchFamily="34" charset="0"/>
                <a:cs typeface="+mn-cs"/>
              </a:rPr>
            </a:b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 SemiBold"/>
                <a:ea typeface="Source Sans Pro SemiBold" panose="020B0603030403020204" pitchFamily="34" charset="0"/>
                <a:cs typeface="+mn-cs"/>
              </a:rPr>
              <a:t>la competitività e la transizione sostenibile e circolare del Paese»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5B1F334-1241-636A-2F79-355CB840CB85}"/>
              </a:ext>
            </a:extLst>
          </p:cNvPr>
          <p:cNvSpPr/>
          <p:nvPr/>
        </p:nvSpPr>
        <p:spPr bwMode="auto">
          <a:xfrm rot="5400000" flipV="1">
            <a:off x="5702948" y="-1896770"/>
            <a:ext cx="918000" cy="10026000"/>
          </a:xfrm>
          <a:prstGeom prst="rect">
            <a:avLst/>
          </a:prstGeom>
          <a:solidFill>
            <a:srgbClr val="0070C0"/>
          </a:solidFill>
          <a:ln w="28575">
            <a:noFill/>
            <a:prstDash val="sysDot"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Definizione dello scenario di </a:t>
            </a:r>
            <a:r>
              <a:rPr lang="it-IT" sz="2000" b="1" kern="0">
                <a:solidFill>
                  <a:srgbClr val="FFFFFF"/>
                </a:solidFill>
                <a:latin typeface="Source Sans Pro"/>
                <a:ea typeface="MS PGothic" pitchFamily="34" charset="-128"/>
              </a:rPr>
              <a:t>r</a:t>
            </a:r>
            <a:r>
              <a:rPr kumimoji="0" lang="it-IT" sz="2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iferimento</a:t>
            </a:r>
            <a:r>
              <a:rPr lang="it-IT" sz="2000" b="1" kern="0">
                <a:solidFill>
                  <a:srgbClr val="FFFFFF"/>
                </a:solidFill>
                <a:latin typeface="Source Sans Pro"/>
                <a:ea typeface="MS PGothic" pitchFamily="34" charset="-128"/>
              </a:rPr>
              <a:t> e analisi </a:t>
            </a: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del valore della filiera degli elettrodomestici per l’Italia e del contributo alla transizione sostenibile e circolare</a:t>
            </a:r>
            <a:endParaRPr kumimoji="0" lang="it-IT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62D3D9B7-6809-583F-B323-FA5A658B8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57" y="1732306"/>
            <a:ext cx="582605" cy="582605"/>
          </a:xfrm>
          <a:prstGeom prst="rect">
            <a:avLst/>
          </a:prstGeom>
        </p:spPr>
      </p:pic>
      <p:sp>
        <p:nvSpPr>
          <p:cNvPr id="23" name="Rettangolo 4">
            <a:extLst>
              <a:ext uri="{FF2B5EF4-FFF2-40B4-BE49-F238E27FC236}">
                <a16:creationId xmlns:a16="http://schemas.microsoft.com/office/drawing/2014/main" id="{4F50A525-CE39-81D6-1CB3-BFACDB4A6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948" y="1485883"/>
            <a:ext cx="10024317" cy="917355"/>
          </a:xfrm>
          <a:prstGeom prst="rect">
            <a:avLst/>
          </a:prstGeom>
          <a:noFill/>
          <a:ln w="19050" algn="ctr">
            <a:solidFill>
              <a:srgbClr val="F47B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en-US" sz="1800" b="0" i="0" u="none" strike="noStrike" kern="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4" name="Rettangolo 24">
            <a:extLst>
              <a:ext uri="{FF2B5EF4-FFF2-40B4-BE49-F238E27FC236}">
                <a16:creationId xmlns:a16="http://schemas.microsoft.com/office/drawing/2014/main" id="{4AEC1468-68B3-4CD2-A84B-94725F4E57C9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036367" y="-1341426"/>
            <a:ext cx="417146" cy="5602475"/>
          </a:xfrm>
          <a:prstGeom prst="rect">
            <a:avLst/>
          </a:prstGeom>
          <a:solidFill>
            <a:srgbClr val="F47B20"/>
          </a:solidFill>
          <a:ln>
            <a:noFill/>
          </a:ln>
        </p:spPr>
        <p:txBody>
          <a:bodyPr vert="eaVert" anchor="ctr"/>
          <a:lstStyle>
            <a:lvl1pPr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Gruppo di Lavoro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CB2E7C0-D258-F438-6157-35D9C65FB793}"/>
              </a:ext>
            </a:extLst>
          </p:cNvPr>
          <p:cNvSpPr txBox="1"/>
          <p:nvPr/>
        </p:nvSpPr>
        <p:spPr bwMode="auto">
          <a:xfrm>
            <a:off x="1877526" y="1746195"/>
            <a:ext cx="3955476" cy="521432"/>
          </a:xfrm>
          <a:prstGeom prst="rect">
            <a:avLst/>
          </a:prstGeom>
          <a:ln>
            <a:solidFill>
              <a:srgbClr val="FFFFFF">
                <a:lumMod val="65000"/>
              </a:srgb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APPLiA</a:t>
            </a: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Italia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EC143B4-0194-5A90-3CF1-303D564F9A7D}"/>
              </a:ext>
            </a:extLst>
          </p:cNvPr>
          <p:cNvSpPr txBox="1"/>
          <p:nvPr/>
        </p:nvSpPr>
        <p:spPr bwMode="auto">
          <a:xfrm>
            <a:off x="6426531" y="1746195"/>
            <a:ext cx="3955476" cy="521432"/>
          </a:xfrm>
          <a:prstGeom prst="rect">
            <a:avLst/>
          </a:prstGeom>
          <a:ln>
            <a:solidFill>
              <a:srgbClr val="FFFFFF">
                <a:lumMod val="65000"/>
              </a:srgb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TEHA Group</a:t>
            </a:r>
          </a:p>
        </p:txBody>
      </p:sp>
      <p:sp>
        <p:nvSpPr>
          <p:cNvPr id="6" name="Freccia bidirezionale verticale 5">
            <a:extLst>
              <a:ext uri="{FF2B5EF4-FFF2-40B4-BE49-F238E27FC236}">
                <a16:creationId xmlns:a16="http://schemas.microsoft.com/office/drawing/2014/main" id="{C0A032D3-3E9D-DA79-A7EF-FEC5C47A23B8}"/>
              </a:ext>
            </a:extLst>
          </p:cNvPr>
          <p:cNvSpPr/>
          <p:nvPr/>
        </p:nvSpPr>
        <p:spPr>
          <a:xfrm>
            <a:off x="11232152" y="1485882"/>
            <a:ext cx="662940" cy="4433331"/>
          </a:xfrm>
          <a:prstGeom prst="up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/>
              <a:t>Interviste riservate con </a:t>
            </a:r>
            <a:r>
              <a:rPr lang="it-IT" err="1"/>
              <a:t>stakehoder</a:t>
            </a:r>
            <a:endParaRPr lang="it-IT"/>
          </a:p>
        </p:txBody>
      </p:sp>
      <p:sp>
        <p:nvSpPr>
          <p:cNvPr id="7" name="Freccia bidirezionale verticale 6">
            <a:extLst>
              <a:ext uri="{FF2B5EF4-FFF2-40B4-BE49-F238E27FC236}">
                <a16:creationId xmlns:a16="http://schemas.microsoft.com/office/drawing/2014/main" id="{F5398BC7-02BD-4874-4934-EAE2C33EDB5D}"/>
              </a:ext>
            </a:extLst>
          </p:cNvPr>
          <p:cNvSpPr/>
          <p:nvPr/>
        </p:nvSpPr>
        <p:spPr>
          <a:xfrm>
            <a:off x="237822" y="1444192"/>
            <a:ext cx="662940" cy="4433331"/>
          </a:xfrm>
          <a:prstGeom prst="up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/>
              <a:t>Contributo degli associati di </a:t>
            </a:r>
            <a:r>
              <a:rPr lang="it-IT" err="1"/>
              <a:t>APPLiA</a:t>
            </a:r>
            <a:r>
              <a:rPr lang="it-IT"/>
              <a:t>*</a:t>
            </a:r>
          </a:p>
        </p:txBody>
      </p:sp>
      <p:sp>
        <p:nvSpPr>
          <p:cNvPr id="4" name="Triangolo isoscele 3">
            <a:extLst>
              <a:ext uri="{FF2B5EF4-FFF2-40B4-BE49-F238E27FC236}">
                <a16:creationId xmlns:a16="http://schemas.microsoft.com/office/drawing/2014/main" id="{C7988A7B-4F02-CEAC-E61F-451F2B56BB1E}"/>
              </a:ext>
            </a:extLst>
          </p:cNvPr>
          <p:cNvSpPr/>
          <p:nvPr/>
        </p:nvSpPr>
        <p:spPr>
          <a:xfrm flipH="1" flipV="1">
            <a:off x="4458108" y="2467850"/>
            <a:ext cx="3275785" cy="1218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riangolo isoscele 4">
            <a:extLst>
              <a:ext uri="{FF2B5EF4-FFF2-40B4-BE49-F238E27FC236}">
                <a16:creationId xmlns:a16="http://schemas.microsoft.com/office/drawing/2014/main" id="{801F3B83-584F-C71B-6795-5B4D816EE2B6}"/>
              </a:ext>
            </a:extLst>
          </p:cNvPr>
          <p:cNvSpPr/>
          <p:nvPr/>
        </p:nvSpPr>
        <p:spPr>
          <a:xfrm flipH="1" flipV="1">
            <a:off x="4458108" y="3637997"/>
            <a:ext cx="3275785" cy="1218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38DB9007-4F8E-0AFA-1830-33CEE3AB1A1D}"/>
              </a:ext>
            </a:extLst>
          </p:cNvPr>
          <p:cNvSpPr/>
          <p:nvPr/>
        </p:nvSpPr>
        <p:spPr>
          <a:xfrm flipH="1" flipV="1">
            <a:off x="4458108" y="4813304"/>
            <a:ext cx="3275785" cy="1218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16A6EBB-810A-049B-AA85-0BD39710A78D}"/>
              </a:ext>
            </a:extLst>
          </p:cNvPr>
          <p:cNvSpPr txBox="1"/>
          <p:nvPr/>
        </p:nvSpPr>
        <p:spPr>
          <a:xfrm>
            <a:off x="2096722" y="6358232"/>
            <a:ext cx="8773207" cy="2869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Arial" panose="020B0604020202020204" pitchFamily="34" charset="0"/>
              </a:rPr>
              <a:t>(*) Attraverso la realizzazione di interviste, Tavoli di Lavoro dedicati e una survey </a:t>
            </a:r>
            <a:r>
              <a:rPr kumimoji="0" lang="it-IT" altLang="it-IT" sz="1200" b="0" i="1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Arial" panose="020B0604020202020204" pitchFamily="34" charset="0"/>
              </a:rPr>
              <a:t>ad hoc</a:t>
            </a: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0207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C5DA3A8-FFB7-C2E2-488D-E705453684F1}"/>
              </a:ext>
            </a:extLst>
          </p:cNvPr>
          <p:cNvSpPr/>
          <p:nvPr/>
        </p:nvSpPr>
        <p:spPr bwMode="auto">
          <a:xfrm>
            <a:off x="3282373" y="2894645"/>
            <a:ext cx="4460340" cy="32517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D5567175-8914-DC5E-ADB5-A762680E5C0A}"/>
              </a:ext>
            </a:extLst>
          </p:cNvPr>
          <p:cNvSpPr/>
          <p:nvPr/>
        </p:nvSpPr>
        <p:spPr bwMode="auto">
          <a:xfrm>
            <a:off x="3282373" y="1328387"/>
            <a:ext cx="4460340" cy="1534798"/>
          </a:xfrm>
          <a:prstGeom prst="roundRect">
            <a:avLst/>
          </a:prstGeom>
          <a:solidFill>
            <a:srgbClr val="DAE3F3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423FCE6-7475-435E-9A2C-A57793BC4D4B}"/>
              </a:ext>
            </a:extLst>
          </p:cNvPr>
          <p:cNvSpPr txBox="1"/>
          <p:nvPr/>
        </p:nvSpPr>
        <p:spPr>
          <a:xfrm>
            <a:off x="4036379" y="192262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€</a:t>
            </a:r>
            <a:r>
              <a:rPr lang="it-IT" sz="2800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3,6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miliardi</a:t>
            </a:r>
            <a:endParaRPr kumimoji="0" lang="it-IT" sz="1800" b="1" i="1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251BA19F-62DB-419B-9B10-BA8E9297990E}"/>
              </a:ext>
            </a:extLst>
          </p:cNvPr>
          <p:cNvSpPr txBox="1">
            <a:spLocks/>
          </p:cNvSpPr>
          <p:nvPr/>
        </p:nvSpPr>
        <p:spPr>
          <a:xfrm>
            <a:off x="8068411" y="2601563"/>
            <a:ext cx="4014729" cy="3277223"/>
          </a:xfrm>
          <a:prstGeom prst="rect">
            <a:avLst/>
          </a:prstGeom>
        </p:spPr>
        <p:txBody>
          <a:bodyPr/>
          <a:lstStyle>
            <a:lvl1pPr marL="316531" indent="-316531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anose="05000000000000000000" pitchFamily="2" charset="2"/>
              <a:defRPr sz="1477">
                <a:solidFill>
                  <a:srgbClr val="020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80307" indent="-32239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defRPr sz="1477">
                <a:solidFill>
                  <a:srgbClr val="020060"/>
                </a:solidFill>
                <a:latin typeface="+mn-lt"/>
                <a:ea typeface="MS PGothic" pitchFamily="34" charset="-128"/>
              </a:defRPr>
            </a:lvl2pPr>
            <a:lvl3pPr marL="993556" indent="-2945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6165D"/>
              </a:buClr>
              <a:buSzPct val="105000"/>
              <a:buFont typeface="Tahoma" panose="020B0604030504040204" pitchFamily="34" charset="0"/>
              <a:buChar char="-"/>
              <a:defRPr sz="1477">
                <a:solidFill>
                  <a:srgbClr val="020060"/>
                </a:solidFill>
                <a:latin typeface="+mn-lt"/>
                <a:ea typeface="MS PGothic" pitchFamily="34" charset="-128"/>
              </a:defRPr>
            </a:lvl3pPr>
            <a:lvl4pPr marL="1406804" indent="-262311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6165D"/>
              </a:buClr>
              <a:buSzPct val="105000"/>
              <a:buFont typeface="Tahoma" panose="020B0604030504040204" pitchFamily="34" charset="0"/>
              <a:buChar char="-"/>
              <a:defRPr sz="1477">
                <a:solidFill>
                  <a:srgbClr val="020060"/>
                </a:solidFill>
                <a:latin typeface="+mn-lt"/>
                <a:ea typeface="MS PGothic" pitchFamily="34" charset="-128"/>
              </a:defRPr>
            </a:lvl4pPr>
            <a:lvl5pPr marL="1907978" indent="-2549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Tahoma" panose="020B0604030504040204" pitchFamily="34" charset="0"/>
              <a:buChar char="-"/>
              <a:defRPr sz="1846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321227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anose="05000000000000000000" pitchFamily="2" charset="2"/>
              <a:buNone/>
              <a:tabLst/>
              <a:defRPr/>
            </a:pPr>
            <a:r>
              <a:rPr kumimoji="0" lang="it-IT" sz="22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Complessivamente la filiera estesa degli </a:t>
            </a:r>
            <a:r>
              <a:rPr lang="it-IT" sz="2200" kern="0">
                <a:solidFill>
                  <a:srgbClr val="001E60"/>
                </a:solidFill>
                <a:latin typeface="Source Sans Pro"/>
              </a:rPr>
              <a:t>elettrodomestici</a:t>
            </a:r>
            <a:r>
              <a:rPr kumimoji="0" lang="it-IT" sz="22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sostiene la generazione di </a:t>
            </a:r>
            <a:br>
              <a:rPr kumimoji="0" lang="it-IT" sz="22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sz="32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€20,1 miliardi</a:t>
            </a:r>
            <a:br>
              <a:rPr kumimoji="0" lang="it-IT" sz="2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sz="22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di </a:t>
            </a:r>
            <a:r>
              <a:rPr kumimoji="0" lang="it-IT" sz="22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Valore Aggiunto </a:t>
            </a:r>
            <a:r>
              <a:rPr kumimoji="0" lang="it-IT" sz="22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in Italia equivalente a </a:t>
            </a:r>
            <a:r>
              <a:rPr lang="it-IT" sz="2200" kern="0">
                <a:solidFill>
                  <a:srgbClr val="001E60"/>
                </a:solidFill>
                <a:latin typeface="Source Sans Pro"/>
              </a:rPr>
              <a:t>circa l</a:t>
            </a:r>
            <a:r>
              <a:rPr kumimoji="0" lang="it-IT" sz="22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’</a:t>
            </a:r>
            <a:r>
              <a:rPr kumimoji="0" lang="it-IT" sz="22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1% del PIL italiano </a:t>
            </a:r>
            <a:endParaRPr kumimoji="0" lang="it-IT" sz="2200" b="1" i="1" u="none" strike="noStrike" kern="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anose="05000000000000000000" pitchFamily="2" charset="2"/>
              <a:buNone/>
              <a:tabLst/>
              <a:defRPr/>
            </a:pPr>
            <a:endParaRPr kumimoji="0" lang="it-IT" sz="200" b="0" i="0" u="none" strike="noStrike" kern="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anose="05000000000000000000" pitchFamily="2" charset="2"/>
              <a:buNone/>
              <a:tabLst/>
              <a:defRPr/>
            </a:pPr>
            <a:endParaRPr kumimoji="0" lang="it-IT" sz="2200" b="0" i="0" u="none" strike="noStrike" kern="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3001866E-1D18-4CB0-B71D-0AB613219F3E}"/>
              </a:ext>
            </a:extLst>
          </p:cNvPr>
          <p:cNvSpPr txBox="1">
            <a:spLocks/>
          </p:cNvSpPr>
          <p:nvPr/>
        </p:nvSpPr>
        <p:spPr>
          <a:xfrm>
            <a:off x="259350" y="1699685"/>
            <a:ext cx="1830768" cy="628671"/>
          </a:xfrm>
          <a:prstGeom prst="rect">
            <a:avLst/>
          </a:prstGeom>
        </p:spPr>
        <p:txBody>
          <a:bodyPr/>
          <a:lstStyle>
            <a:lvl1pPr marL="316531" indent="-316531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anose="05000000000000000000" pitchFamily="2" charset="2"/>
              <a:defRPr sz="1477">
                <a:solidFill>
                  <a:srgbClr val="020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80307" indent="-32239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defRPr sz="1477">
                <a:solidFill>
                  <a:srgbClr val="020060"/>
                </a:solidFill>
                <a:latin typeface="+mn-lt"/>
                <a:ea typeface="MS PGothic" pitchFamily="34" charset="-128"/>
              </a:defRPr>
            </a:lvl2pPr>
            <a:lvl3pPr marL="993556" indent="-2945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6165D"/>
              </a:buClr>
              <a:buSzPct val="105000"/>
              <a:buFont typeface="Tahoma" panose="020B0604030504040204" pitchFamily="34" charset="0"/>
              <a:buChar char="-"/>
              <a:defRPr sz="1477">
                <a:solidFill>
                  <a:srgbClr val="020060"/>
                </a:solidFill>
                <a:latin typeface="+mn-lt"/>
                <a:ea typeface="MS PGothic" pitchFamily="34" charset="-128"/>
              </a:defRPr>
            </a:lvl3pPr>
            <a:lvl4pPr marL="1406804" indent="-262311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6165D"/>
              </a:buClr>
              <a:buSzPct val="105000"/>
              <a:buFont typeface="Tahoma" panose="020B0604030504040204" pitchFamily="34" charset="0"/>
              <a:buChar char="-"/>
              <a:defRPr sz="1477">
                <a:solidFill>
                  <a:srgbClr val="020060"/>
                </a:solidFill>
                <a:latin typeface="+mn-lt"/>
                <a:ea typeface="MS PGothic" pitchFamily="34" charset="-128"/>
              </a:defRPr>
            </a:lvl4pPr>
            <a:lvl5pPr marL="1907978" indent="-2549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Tahoma" panose="020B0604030504040204" pitchFamily="34" charset="0"/>
              <a:buChar char="-"/>
              <a:defRPr sz="1846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321227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anose="05000000000000000000" pitchFamily="2" charset="2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Filiera core degli elettrodomestici</a:t>
            </a:r>
            <a:endParaRPr kumimoji="0" lang="it-IT" sz="1600" b="1" i="1" u="none" strike="noStrike" kern="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BDE7B706-9F41-44BF-AE97-6FFFED16F099}"/>
              </a:ext>
            </a:extLst>
          </p:cNvPr>
          <p:cNvSpPr txBox="1">
            <a:spLocks/>
          </p:cNvSpPr>
          <p:nvPr/>
        </p:nvSpPr>
        <p:spPr>
          <a:xfrm>
            <a:off x="292317" y="4240174"/>
            <a:ext cx="1920480" cy="628715"/>
          </a:xfrm>
          <a:prstGeom prst="rect">
            <a:avLst/>
          </a:prstGeom>
        </p:spPr>
        <p:txBody>
          <a:bodyPr/>
          <a:lstStyle>
            <a:lvl1pPr marL="316531" indent="-316531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anose="05000000000000000000" pitchFamily="2" charset="2"/>
              <a:defRPr sz="1477">
                <a:solidFill>
                  <a:srgbClr val="020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80307" indent="-32239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defRPr sz="1477">
                <a:solidFill>
                  <a:srgbClr val="020060"/>
                </a:solidFill>
                <a:latin typeface="+mn-lt"/>
                <a:ea typeface="MS PGothic" pitchFamily="34" charset="-128"/>
              </a:defRPr>
            </a:lvl2pPr>
            <a:lvl3pPr marL="993556" indent="-2945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6165D"/>
              </a:buClr>
              <a:buSzPct val="105000"/>
              <a:buFont typeface="Tahoma" panose="020B0604030504040204" pitchFamily="34" charset="0"/>
              <a:buChar char="-"/>
              <a:defRPr sz="1477">
                <a:solidFill>
                  <a:srgbClr val="020060"/>
                </a:solidFill>
                <a:latin typeface="+mn-lt"/>
                <a:ea typeface="MS PGothic" pitchFamily="34" charset="-128"/>
              </a:defRPr>
            </a:lvl3pPr>
            <a:lvl4pPr marL="1406804" indent="-262311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6165D"/>
              </a:buClr>
              <a:buSzPct val="105000"/>
              <a:buFont typeface="Tahoma" panose="020B0604030504040204" pitchFamily="34" charset="0"/>
              <a:buChar char="-"/>
              <a:defRPr sz="1477">
                <a:solidFill>
                  <a:srgbClr val="020060"/>
                </a:solidFill>
                <a:latin typeface="+mn-lt"/>
                <a:ea typeface="MS PGothic" pitchFamily="34" charset="-128"/>
              </a:defRPr>
            </a:lvl4pPr>
            <a:lvl5pPr marL="1907978" indent="-2549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Tahoma" panose="020B0604030504040204" pitchFamily="34" charset="0"/>
              <a:buChar char="-"/>
              <a:defRPr sz="1846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321227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anose="05000000000000000000" pitchFamily="2" charset="2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Retail attivato dalla filiera degli elettrodomestici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2DC7284-3C17-4036-A3E8-1A393E596708}"/>
              </a:ext>
            </a:extLst>
          </p:cNvPr>
          <p:cNvSpPr txBox="1"/>
          <p:nvPr/>
        </p:nvSpPr>
        <p:spPr>
          <a:xfrm>
            <a:off x="4036379" y="435381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€</a:t>
            </a:r>
            <a:r>
              <a:rPr lang="it-IT" sz="2800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16,5 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miliardi</a:t>
            </a:r>
            <a:endParaRPr kumimoji="0" lang="it-IT" sz="1800" b="1" i="1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3" name="Parentesi graffa aperta 2">
            <a:extLst>
              <a:ext uri="{FF2B5EF4-FFF2-40B4-BE49-F238E27FC236}">
                <a16:creationId xmlns:a16="http://schemas.microsoft.com/office/drawing/2014/main" id="{C747F95E-2523-4A97-B26C-E17ADC684085}"/>
              </a:ext>
            </a:extLst>
          </p:cNvPr>
          <p:cNvSpPr/>
          <p:nvPr/>
        </p:nvSpPr>
        <p:spPr bwMode="auto">
          <a:xfrm>
            <a:off x="2263205" y="1328386"/>
            <a:ext cx="553337" cy="1534799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24" name="Parentesi graffa aperta 23">
            <a:extLst>
              <a:ext uri="{FF2B5EF4-FFF2-40B4-BE49-F238E27FC236}">
                <a16:creationId xmlns:a16="http://schemas.microsoft.com/office/drawing/2014/main" id="{2D58EF8D-CCBD-42B5-930B-F906DC66CAEE}"/>
              </a:ext>
            </a:extLst>
          </p:cNvPr>
          <p:cNvSpPr/>
          <p:nvPr/>
        </p:nvSpPr>
        <p:spPr bwMode="auto">
          <a:xfrm>
            <a:off x="2263205" y="3025363"/>
            <a:ext cx="553337" cy="3120990"/>
          </a:xfrm>
          <a:prstGeom prst="leftBrace">
            <a:avLst>
              <a:gd name="adj1" fmla="val 8333"/>
              <a:gd name="adj2" fmla="val 50166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7363452-2CF3-457A-A83A-2F35587C8A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6548" y="0"/>
            <a:ext cx="12016422" cy="918324"/>
          </a:xfrm>
        </p:spPr>
        <p:txBody>
          <a:bodyPr>
            <a:noAutofit/>
          </a:bodyPr>
          <a:lstStyle/>
          <a:p>
            <a:r>
              <a:rPr lang="it-IT"/>
              <a:t>Considerando anche il Retail attivato, la filiera degli elettrodomestici complessivamente abilita oltre </a:t>
            </a:r>
            <a:r>
              <a:rPr lang="it-IT" b="1"/>
              <a:t>20 miliardi di Euro di Valore Aggiunto</a:t>
            </a:r>
            <a:endParaRPr lang="it-IT"/>
          </a:p>
        </p:txBody>
      </p:sp>
      <p:sp>
        <p:nvSpPr>
          <p:cNvPr id="5" name="CasellaDiTesto 201">
            <a:extLst>
              <a:ext uri="{FF2B5EF4-FFF2-40B4-BE49-F238E27FC236}">
                <a16:creationId xmlns:a16="http://schemas.microsoft.com/office/drawing/2014/main" id="{6786D460-D41F-9CE4-CB8A-EB76428E1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205" y="6420475"/>
            <a:ext cx="6855179" cy="28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Fonte: elaborazione TEHA Group su dati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Istat e Aida Bureau Van Dijk, 2024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56BCA5B-3036-D0B2-3D33-AF8FE53E9818}"/>
              </a:ext>
            </a:extLst>
          </p:cNvPr>
          <p:cNvSpPr/>
          <p:nvPr/>
        </p:nvSpPr>
        <p:spPr bwMode="auto">
          <a:xfrm>
            <a:off x="6458576" y="6151018"/>
            <a:ext cx="588435" cy="129690"/>
          </a:xfrm>
          <a:prstGeom prst="rect">
            <a:avLst/>
          </a:prstGeom>
          <a:solidFill>
            <a:srgbClr val="A6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3668BDC-26A6-936A-BD7F-8147ECDDA8D9}"/>
              </a:ext>
            </a:extLst>
          </p:cNvPr>
          <p:cNvSpPr/>
          <p:nvPr/>
        </p:nvSpPr>
        <p:spPr bwMode="auto">
          <a:xfrm>
            <a:off x="3807477" y="6151018"/>
            <a:ext cx="588435" cy="129690"/>
          </a:xfrm>
          <a:prstGeom prst="rect">
            <a:avLst/>
          </a:prstGeom>
          <a:solidFill>
            <a:srgbClr val="A6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26FE68BF-5E7B-2196-525D-6FB6F49D7EFE}"/>
              </a:ext>
            </a:extLst>
          </p:cNvPr>
          <p:cNvSpPr/>
          <p:nvPr/>
        </p:nvSpPr>
        <p:spPr bwMode="auto">
          <a:xfrm>
            <a:off x="3537840" y="3148281"/>
            <a:ext cx="1252358" cy="98013"/>
          </a:xfrm>
          <a:prstGeom prst="ellipse">
            <a:avLst/>
          </a:prstGeom>
          <a:solidFill>
            <a:srgbClr val="A6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25D2BA77-BF1D-9337-DA32-794DC6F2E975}"/>
              </a:ext>
            </a:extLst>
          </p:cNvPr>
          <p:cNvSpPr/>
          <p:nvPr/>
        </p:nvSpPr>
        <p:spPr bwMode="auto">
          <a:xfrm>
            <a:off x="3537840" y="2555408"/>
            <a:ext cx="1252358" cy="98013"/>
          </a:xfrm>
          <a:prstGeom prst="ellipse">
            <a:avLst/>
          </a:prstGeom>
          <a:solidFill>
            <a:srgbClr val="A6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599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71F45-A2B4-9345-3050-8EB7CFC36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232C7CC-70B6-9809-C231-A39352434907}"/>
              </a:ext>
            </a:extLst>
          </p:cNvPr>
          <p:cNvSpPr/>
          <p:nvPr/>
        </p:nvSpPr>
        <p:spPr bwMode="auto">
          <a:xfrm>
            <a:off x="0" y="868101"/>
            <a:ext cx="12192000" cy="4973899"/>
          </a:xfrm>
          <a:prstGeom prst="rect">
            <a:avLst/>
          </a:prstGeom>
          <a:solidFill>
            <a:srgbClr val="001E60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Messaggio 5</a:t>
            </a:r>
            <a:endParaRPr lang="it-IT" sz="4000" b="1" dirty="0">
              <a:solidFill>
                <a:srgbClr val="F47B20"/>
              </a:solidFill>
              <a:latin typeface="Source Sans Pro"/>
              <a:ea typeface="MS PGothic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Con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6,8 miliardi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di Euro, l’Italia è il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3</a:t>
            </a:r>
            <a:r>
              <a:rPr kumimoji="0" lang="it-IT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o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Paese UE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per valore di esportazioni di elettrodomestici, contribuendo al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12,3%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dell’export totale europeo. </a:t>
            </a:r>
            <a:r>
              <a:rPr lang="it-IT" sz="3200" dirty="0">
                <a:solidFill>
                  <a:schemeClr val="bg1"/>
                </a:solidFill>
                <a:latin typeface="Source Sans Pro"/>
                <a:ea typeface="MS PGothic" pitchFamily="34" charset="-128"/>
              </a:rPr>
              <a:t>È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anche il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2</a:t>
            </a:r>
            <a:r>
              <a:rPr kumimoji="0" lang="it-IT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o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Paese UE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per esportazione di componentistica, con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3,8 miliardi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di Euro</a:t>
            </a:r>
            <a:r>
              <a:rPr lang="it-IT" sz="3200" dirty="0">
                <a:solidFill>
                  <a:schemeClr val="bg1"/>
                </a:solidFill>
                <a:latin typeface="Source Sans Pro"/>
                <a:ea typeface="MS PGothic" pitchFamily="34" charset="-128"/>
              </a:rPr>
              <a:t>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pari al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15%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delle esportazioni totali dell’UE. Complessivamente,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l’Italia è il secondo Paese UE per esportazioni nella filiera core degli elettrodomestici</a:t>
            </a:r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, con un valore pari a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~11 miliardi di Euro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25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9106A-06EC-4D0C-D44B-2A1201A68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056D3AF-72A8-EBCC-D2E1-13C6BCE8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+mj-lt"/>
              </a:rPr>
              <a:t>L’Italia è terza in Europa per esportazioni di elettrodomestici e contribuisce al 12,3% di tutte le esportazioni europee…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CF453C-EBC3-7C79-C13D-C8D0268A0279}"/>
              </a:ext>
            </a:extLst>
          </p:cNvPr>
          <p:cNvSpPr txBox="1"/>
          <p:nvPr/>
        </p:nvSpPr>
        <p:spPr>
          <a:xfrm>
            <a:off x="2159380" y="6304681"/>
            <a:ext cx="806489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Fonte: elaborazione TEHA Group su 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  <a:latin typeface="Source Sans Pro"/>
                <a:ea typeface="MS PGothic" pitchFamily="34" charset="-128"/>
              </a:rPr>
              <a:t>dati Eurostat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, 2024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ECF4E44E-C803-2F7B-E4BB-E415F9E28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903646"/>
              </p:ext>
            </p:extLst>
          </p:nvPr>
        </p:nvGraphicFramePr>
        <p:xfrm>
          <a:off x="907308" y="2543768"/>
          <a:ext cx="10569040" cy="356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4B508277-08C5-3602-8A6A-C829BF5F30BA}"/>
              </a:ext>
            </a:extLst>
          </p:cNvPr>
          <p:cNvSpPr/>
          <p:nvPr/>
        </p:nvSpPr>
        <p:spPr bwMode="auto">
          <a:xfrm>
            <a:off x="1193799" y="2139853"/>
            <a:ext cx="757768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>
                <a:solidFill>
                  <a:srgbClr val="00B050"/>
                </a:solidFill>
                <a:latin typeface="+mj-lt"/>
              </a:rPr>
              <a:t>+8</a:t>
            </a:r>
            <a:endParaRPr kumimoji="0" lang="it-IT" sz="20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C656031-3F12-EF99-1D1C-BF552AE5EE09}"/>
              </a:ext>
            </a:extLst>
          </p:cNvPr>
          <p:cNvSpPr/>
          <p:nvPr/>
        </p:nvSpPr>
        <p:spPr bwMode="auto">
          <a:xfrm>
            <a:off x="2209799" y="2139853"/>
            <a:ext cx="757768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>
                <a:solidFill>
                  <a:srgbClr val="00B050"/>
                </a:solidFill>
                <a:latin typeface="+mj-lt"/>
              </a:rPr>
              <a:t>+4</a:t>
            </a:r>
            <a:endParaRPr kumimoji="0" lang="it-IT" sz="20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6713E15-FC7B-57CF-B201-30E06DFFEEDE}"/>
              </a:ext>
            </a:extLst>
          </p:cNvPr>
          <p:cNvSpPr/>
          <p:nvPr/>
        </p:nvSpPr>
        <p:spPr bwMode="auto">
          <a:xfrm>
            <a:off x="3225799" y="2139853"/>
            <a:ext cx="757768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+1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17D56FC-8F41-CED7-2DEE-0E3A36C72945}"/>
              </a:ext>
            </a:extLst>
          </p:cNvPr>
          <p:cNvSpPr/>
          <p:nvPr/>
        </p:nvSpPr>
        <p:spPr bwMode="auto">
          <a:xfrm>
            <a:off x="4289299" y="2139853"/>
            <a:ext cx="805268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+</a:t>
            </a: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24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70075F9-1666-D534-C852-1B974BF815CC}"/>
              </a:ext>
            </a:extLst>
          </p:cNvPr>
          <p:cNvSpPr/>
          <p:nvPr/>
        </p:nvSpPr>
        <p:spPr bwMode="auto">
          <a:xfrm>
            <a:off x="5329049" y="2139853"/>
            <a:ext cx="757768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+</a:t>
            </a:r>
            <a:r>
              <a:rPr lang="it-IT" sz="2000" b="1" dirty="0">
                <a:solidFill>
                  <a:srgbClr val="00B050"/>
                </a:solidFill>
                <a:latin typeface="+mj-lt"/>
              </a:rPr>
              <a:t>6</a:t>
            </a:r>
            <a:endParaRPr kumimoji="0" lang="it-IT" sz="20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B3BB6FB-071B-D429-F5CA-E17C697C134E}"/>
              </a:ext>
            </a:extLst>
          </p:cNvPr>
          <p:cNvSpPr/>
          <p:nvPr/>
        </p:nvSpPr>
        <p:spPr bwMode="auto">
          <a:xfrm>
            <a:off x="6356924" y="2139853"/>
            <a:ext cx="831276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+</a:t>
            </a: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29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C00B226F-8E46-F511-3CF7-94E32582EE87}"/>
              </a:ext>
            </a:extLst>
          </p:cNvPr>
          <p:cNvSpPr/>
          <p:nvPr/>
        </p:nvSpPr>
        <p:spPr bwMode="auto">
          <a:xfrm>
            <a:off x="7349174" y="2139853"/>
            <a:ext cx="757768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+</a:t>
            </a:r>
            <a:r>
              <a:rPr lang="it-IT" sz="2000" b="1" dirty="0">
                <a:solidFill>
                  <a:srgbClr val="00B050"/>
                </a:solidFill>
                <a:latin typeface="+mj-lt"/>
              </a:rPr>
              <a:t>5</a:t>
            </a:r>
            <a:endParaRPr kumimoji="0" lang="it-IT" sz="20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755CF41-95AC-0337-48EF-755FA8F91B66}"/>
              </a:ext>
            </a:extLst>
          </p:cNvPr>
          <p:cNvSpPr/>
          <p:nvPr/>
        </p:nvSpPr>
        <p:spPr bwMode="auto">
          <a:xfrm>
            <a:off x="8412674" y="2139853"/>
            <a:ext cx="757768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+7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0C585B4-C93B-1B5F-892F-03FD3F0830E5}"/>
              </a:ext>
            </a:extLst>
          </p:cNvPr>
          <p:cNvSpPr/>
          <p:nvPr/>
        </p:nvSpPr>
        <p:spPr bwMode="auto">
          <a:xfrm>
            <a:off x="9452424" y="2139853"/>
            <a:ext cx="757768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+4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9565FA3-D491-4775-3012-6E2585231268}"/>
              </a:ext>
            </a:extLst>
          </p:cNvPr>
          <p:cNvSpPr/>
          <p:nvPr/>
        </p:nvSpPr>
        <p:spPr bwMode="auto">
          <a:xfrm>
            <a:off x="10420925" y="2139853"/>
            <a:ext cx="757768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>
                <a:solidFill>
                  <a:srgbClr val="C00000"/>
                </a:solidFill>
                <a:latin typeface="+mj-lt"/>
              </a:rPr>
              <a:t>-6</a:t>
            </a:r>
            <a:endParaRPr kumimoji="0" lang="it-IT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70AE9C1-50E2-EB31-AE59-52101A9CE2E6}"/>
              </a:ext>
            </a:extLst>
          </p:cNvPr>
          <p:cNvSpPr txBox="1"/>
          <p:nvPr/>
        </p:nvSpPr>
        <p:spPr>
          <a:xfrm>
            <a:off x="419895" y="1225216"/>
            <a:ext cx="11352211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Esportazioni nel mondo di elettrodomestici per i primi 10 Paesi UE-27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(miliardi di Euro), 2022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DC2ED0B-270F-5719-2806-2E9C1FE7E3ED}"/>
              </a:ext>
            </a:extLst>
          </p:cNvPr>
          <p:cNvSpPr txBox="1"/>
          <p:nvPr/>
        </p:nvSpPr>
        <p:spPr>
          <a:xfrm>
            <a:off x="4394381" y="2793850"/>
            <a:ext cx="6784312" cy="1025922"/>
          </a:xfrm>
          <a:prstGeom prst="rect">
            <a:avLst/>
          </a:prstGeom>
          <a:solidFill>
            <a:srgbClr val="DAE3F3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F47B20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1E60"/>
                </a:solidFill>
              </a:rPr>
              <a:t>Il </a:t>
            </a:r>
            <a:r>
              <a:rPr lang="it-IT" b="1" dirty="0">
                <a:solidFill>
                  <a:srgbClr val="001E60"/>
                </a:solidFill>
              </a:rPr>
              <a:t>74% dell’export complessivo italiano è assorbito da Paesi UE </a:t>
            </a:r>
            <a:r>
              <a:rPr lang="it-IT" dirty="0">
                <a:solidFill>
                  <a:srgbClr val="001E60"/>
                </a:solidFill>
              </a:rPr>
              <a:t>(principalmente Francia e Germania, </a:t>
            </a:r>
            <a:r>
              <a:rPr lang="it-IT" b="1" dirty="0">
                <a:solidFill>
                  <a:srgbClr val="001E60"/>
                </a:solidFill>
              </a:rPr>
              <a:t>28%</a:t>
            </a:r>
            <a:r>
              <a:rPr lang="it-IT" dirty="0">
                <a:solidFill>
                  <a:srgbClr val="001E60"/>
                </a:solidFill>
              </a:rPr>
              <a:t> dell’export italiano)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F47B20"/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1E60"/>
                </a:solidFill>
              </a:rPr>
              <a:t>USA è il principale Paese extra-UE </a:t>
            </a:r>
            <a:r>
              <a:rPr lang="it-IT" dirty="0">
                <a:solidFill>
                  <a:srgbClr val="001E60"/>
                </a:solidFill>
              </a:rPr>
              <a:t>(7% dell’export italiano)</a:t>
            </a:r>
          </a:p>
        </p:txBody>
      </p:sp>
      <p:sp>
        <p:nvSpPr>
          <p:cNvPr id="6" name="Freccia circolare in giù 5">
            <a:extLst>
              <a:ext uri="{FF2B5EF4-FFF2-40B4-BE49-F238E27FC236}">
                <a16:creationId xmlns:a16="http://schemas.microsoft.com/office/drawing/2014/main" id="{231F1AFF-8FCF-62E4-7FED-77C7101408EC}"/>
              </a:ext>
            </a:extLst>
          </p:cNvPr>
          <p:cNvSpPr/>
          <p:nvPr/>
        </p:nvSpPr>
        <p:spPr bwMode="auto">
          <a:xfrm rot="19694278">
            <a:off x="3466217" y="3211028"/>
            <a:ext cx="897513" cy="306265"/>
          </a:xfrm>
          <a:prstGeom prst="curvedDownArrow">
            <a:avLst/>
          </a:prstGeom>
          <a:solidFill>
            <a:srgbClr val="F47B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4DED7B0-3613-8621-CCDC-72FE4DBDD7B7}"/>
              </a:ext>
            </a:extLst>
          </p:cNvPr>
          <p:cNvSpPr/>
          <p:nvPr/>
        </p:nvSpPr>
        <p:spPr bwMode="auto">
          <a:xfrm>
            <a:off x="9346019" y="903767"/>
            <a:ext cx="2426088" cy="30696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Elettrodomestici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1C99B2-6588-ED09-90E5-2F9A37C5543D}"/>
              </a:ext>
            </a:extLst>
          </p:cNvPr>
          <p:cNvSpPr txBox="1"/>
          <p:nvPr/>
        </p:nvSpPr>
        <p:spPr>
          <a:xfrm>
            <a:off x="38694" y="1947967"/>
            <a:ext cx="1079012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2022 vs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(var. %)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D430E104-096C-BA0B-6262-35CB31DB359E}"/>
              </a:ext>
            </a:extLst>
          </p:cNvPr>
          <p:cNvCxnSpPr>
            <a:cxnSpLocks/>
          </p:cNvCxnSpPr>
          <p:nvPr/>
        </p:nvCxnSpPr>
        <p:spPr bwMode="auto">
          <a:xfrm>
            <a:off x="1117706" y="4920326"/>
            <a:ext cx="10358642" cy="0"/>
          </a:xfrm>
          <a:prstGeom prst="line">
            <a:avLst/>
          </a:prstGeom>
          <a:solidFill>
            <a:srgbClr val="FF9900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2" descr="World ">
            <a:extLst>
              <a:ext uri="{FF2B5EF4-FFF2-40B4-BE49-F238E27FC236}">
                <a16:creationId xmlns:a16="http://schemas.microsoft.com/office/drawing/2014/main" id="{9666EC0A-1833-2417-97D1-CBA584804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47" y="4753058"/>
            <a:ext cx="339090" cy="3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B82D300-5E6E-2581-CE09-8504DC9B8DC9}"/>
              </a:ext>
            </a:extLst>
          </p:cNvPr>
          <p:cNvSpPr txBox="1"/>
          <p:nvPr/>
        </p:nvSpPr>
        <p:spPr>
          <a:xfrm>
            <a:off x="423986" y="4150991"/>
            <a:ext cx="107901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Media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>
                <a:solidFill>
                  <a:srgbClr val="C00000"/>
                </a:solidFill>
                <a:latin typeface="Source Sans Pro (Corpo)"/>
              </a:rPr>
              <a:t>1,2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ource Sans Pro (Corpo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153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A4B09-7B21-E1B0-222D-0EA0F2001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1B1AE623-AB35-5F77-E6BB-60D739EE58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001971"/>
              </p:ext>
            </p:extLst>
          </p:nvPr>
        </p:nvGraphicFramePr>
        <p:xfrm>
          <a:off x="487698" y="2259420"/>
          <a:ext cx="11244498" cy="354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5EFF19E-ED8C-00D3-AA27-6BB3D5ACB0B2}"/>
              </a:ext>
            </a:extLst>
          </p:cNvPr>
          <p:cNvCxnSpPr>
            <a:cxnSpLocks/>
          </p:cNvCxnSpPr>
          <p:nvPr/>
        </p:nvCxnSpPr>
        <p:spPr bwMode="auto">
          <a:xfrm>
            <a:off x="643176" y="4661885"/>
            <a:ext cx="11244498" cy="0"/>
          </a:xfrm>
          <a:prstGeom prst="line">
            <a:avLst/>
          </a:prstGeom>
          <a:solidFill>
            <a:srgbClr val="FF9900"/>
          </a:solidFill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4FE4635B-6CFE-9FF1-C9C2-1A2CB47EC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…e si posiziona al 2° posto nella classifica UE-27 per esportazioni di componentistica per elettrodomestici nel mondo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A8E2D6-70A5-9202-56D2-3B15319C931F}"/>
              </a:ext>
            </a:extLst>
          </p:cNvPr>
          <p:cNvSpPr txBox="1"/>
          <p:nvPr/>
        </p:nvSpPr>
        <p:spPr>
          <a:xfrm>
            <a:off x="375937" y="1165514"/>
            <a:ext cx="11468020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Esportazioni nel mondo di componentistica per elettrodomestici per i primi 10 Paesi UE-27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(miliardi di Euro</a:t>
            </a:r>
            <a:r>
              <a:rPr lang="it-IT" dirty="0">
                <a:solidFill>
                  <a:srgbClr val="001E60"/>
                </a:solidFill>
                <a:latin typeface="Source Sans Pro"/>
                <a:ea typeface="Source Sans Pro SemiBold" panose="020B0603030403020204" pitchFamily="34" charset="0"/>
              </a:rPr>
              <a:t>),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2022</a:t>
            </a:r>
          </a:p>
        </p:txBody>
      </p:sp>
      <p:sp>
        <p:nvSpPr>
          <p:cNvPr id="5" name="CasellaDiTesto 201">
            <a:extLst>
              <a:ext uri="{FF2B5EF4-FFF2-40B4-BE49-F238E27FC236}">
                <a16:creationId xmlns:a16="http://schemas.microsoft.com/office/drawing/2014/main" id="{FFC9952A-7966-F4A8-1DC4-30835A636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441" y="6400351"/>
            <a:ext cx="7293230" cy="29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Fonte: elaborazione TEHA Group su dati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Comext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, 2024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026" name="Picture 2" descr="World ">
            <a:extLst>
              <a:ext uri="{FF2B5EF4-FFF2-40B4-BE49-F238E27FC236}">
                <a16:creationId xmlns:a16="http://schemas.microsoft.com/office/drawing/2014/main" id="{5F60DD34-FD75-45F8-5D00-188AE8827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6" y="4385213"/>
            <a:ext cx="339090" cy="3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9B7A25C-F8E4-E749-0419-0D05B2DCB922}"/>
              </a:ext>
            </a:extLst>
          </p:cNvPr>
          <p:cNvSpPr txBox="1"/>
          <p:nvPr/>
        </p:nvSpPr>
        <p:spPr>
          <a:xfrm>
            <a:off x="-65875" y="3809903"/>
            <a:ext cx="107901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Media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0,9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FB728ED-322D-ACFC-20B8-725BD04F6AA4}"/>
              </a:ext>
            </a:extLst>
          </p:cNvPr>
          <p:cNvSpPr txBox="1"/>
          <p:nvPr/>
        </p:nvSpPr>
        <p:spPr>
          <a:xfrm>
            <a:off x="-99530" y="1714051"/>
            <a:ext cx="1079012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2022 vs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(var. %)</a:t>
            </a:r>
          </a:p>
        </p:txBody>
      </p:sp>
      <p:sp>
        <p:nvSpPr>
          <p:cNvPr id="6" name="CasellaDiTesto 201">
            <a:extLst>
              <a:ext uri="{FF2B5EF4-FFF2-40B4-BE49-F238E27FC236}">
                <a16:creationId xmlns:a16="http://schemas.microsoft.com/office/drawing/2014/main" id="{886CD02D-3D5B-2924-C864-5B536887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440" y="6000153"/>
            <a:ext cx="9180539" cy="47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N.B.: All’interno dei valori sono 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ric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o</a:t>
            </a:r>
            <a:r>
              <a:rPr kumimoji="0" lang="it-IT" sz="12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mpresi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i codici prodotto classificabili come “TIER-1”, che sono quelli esclusivamente (o prevalentemente) dedicati al settore Apparecchi Domestici e Professionali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90E571-3D51-6BD8-3BAF-50A4CA34EECA}"/>
              </a:ext>
            </a:extLst>
          </p:cNvPr>
          <p:cNvSpPr txBox="1"/>
          <p:nvPr/>
        </p:nvSpPr>
        <p:spPr>
          <a:xfrm>
            <a:off x="3041970" y="2598569"/>
            <a:ext cx="5053012" cy="64633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L’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Italia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contribuisce al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15%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dell’export totale dell’UE-27 (pari a 24,8 miliardi di Euro)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A81DE62-184D-CC5F-A7B9-739EAE3C05AA}"/>
              </a:ext>
            </a:extLst>
          </p:cNvPr>
          <p:cNvSpPr/>
          <p:nvPr/>
        </p:nvSpPr>
        <p:spPr bwMode="auto">
          <a:xfrm>
            <a:off x="9346019" y="903767"/>
            <a:ext cx="2426088" cy="30696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Componentistica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F473B58-0B30-189F-DDAC-1D5EE455B6DD}"/>
              </a:ext>
            </a:extLst>
          </p:cNvPr>
          <p:cNvSpPr/>
          <p:nvPr/>
        </p:nvSpPr>
        <p:spPr bwMode="auto">
          <a:xfrm>
            <a:off x="835080" y="1922138"/>
            <a:ext cx="757768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>
                <a:solidFill>
                  <a:srgbClr val="00B050"/>
                </a:solidFill>
                <a:latin typeface="+mj-lt"/>
              </a:rPr>
              <a:t>+9</a:t>
            </a:r>
            <a:endParaRPr kumimoji="0" lang="it-IT" sz="20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AB4EB17-787B-7596-E3E0-2F6072503E2E}"/>
              </a:ext>
            </a:extLst>
          </p:cNvPr>
          <p:cNvSpPr/>
          <p:nvPr/>
        </p:nvSpPr>
        <p:spPr bwMode="auto">
          <a:xfrm>
            <a:off x="1914768" y="1922138"/>
            <a:ext cx="757768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>
                <a:solidFill>
                  <a:srgbClr val="00B050"/>
                </a:solidFill>
                <a:latin typeface="+mj-lt"/>
              </a:rPr>
              <a:t>+8</a:t>
            </a:r>
            <a:endParaRPr kumimoji="0" lang="it-IT" sz="20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79BC809-CC0C-82DC-8E71-F1713918F70F}"/>
              </a:ext>
            </a:extLst>
          </p:cNvPr>
          <p:cNvSpPr/>
          <p:nvPr/>
        </p:nvSpPr>
        <p:spPr bwMode="auto">
          <a:xfrm>
            <a:off x="2994456" y="1922138"/>
            <a:ext cx="757768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+1</a:t>
            </a:r>
            <a:r>
              <a:rPr lang="it-IT" sz="2000" b="1" dirty="0">
                <a:solidFill>
                  <a:srgbClr val="00B050"/>
                </a:solidFill>
                <a:latin typeface="+mj-lt"/>
              </a:rPr>
              <a:t>9</a:t>
            </a:r>
            <a:endParaRPr kumimoji="0" lang="it-IT" sz="20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AE506CE-F76C-12D2-0EF9-B5D2D64F00B3}"/>
              </a:ext>
            </a:extLst>
          </p:cNvPr>
          <p:cNvSpPr/>
          <p:nvPr/>
        </p:nvSpPr>
        <p:spPr bwMode="auto">
          <a:xfrm>
            <a:off x="4074144" y="1922138"/>
            <a:ext cx="805268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+</a:t>
            </a: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2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1CDAF93-95F3-1C6E-D967-25A278023725}"/>
              </a:ext>
            </a:extLst>
          </p:cNvPr>
          <p:cNvSpPr/>
          <p:nvPr/>
        </p:nvSpPr>
        <p:spPr bwMode="auto">
          <a:xfrm>
            <a:off x="5201332" y="1922138"/>
            <a:ext cx="757768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+</a:t>
            </a:r>
            <a:r>
              <a:rPr lang="it-IT" sz="2000" b="1" dirty="0">
                <a:solidFill>
                  <a:srgbClr val="00B050"/>
                </a:solidFill>
                <a:latin typeface="+mj-lt"/>
              </a:rPr>
              <a:t>13</a:t>
            </a:r>
            <a:endParaRPr kumimoji="0" lang="it-IT" sz="20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661BFC1-C5C3-99CB-9502-22196A0341A7}"/>
              </a:ext>
            </a:extLst>
          </p:cNvPr>
          <p:cNvSpPr/>
          <p:nvPr/>
        </p:nvSpPr>
        <p:spPr bwMode="auto">
          <a:xfrm>
            <a:off x="6281020" y="1922138"/>
            <a:ext cx="831276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+</a:t>
            </a: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23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5BEC1636-71E3-7347-0A5B-BA5C867C6BBD}"/>
              </a:ext>
            </a:extLst>
          </p:cNvPr>
          <p:cNvSpPr/>
          <p:nvPr/>
        </p:nvSpPr>
        <p:spPr bwMode="auto">
          <a:xfrm>
            <a:off x="7434216" y="1922138"/>
            <a:ext cx="757768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+</a:t>
            </a:r>
            <a:r>
              <a:rPr lang="it-IT" sz="2000" b="1" dirty="0">
                <a:solidFill>
                  <a:srgbClr val="00B050"/>
                </a:solidFill>
                <a:latin typeface="+mj-lt"/>
              </a:rPr>
              <a:t>3</a:t>
            </a:r>
            <a:endParaRPr kumimoji="0" lang="it-IT" sz="20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58C7DCF-5849-7EAF-5A7A-1215C4453518}"/>
              </a:ext>
            </a:extLst>
          </p:cNvPr>
          <p:cNvSpPr/>
          <p:nvPr/>
        </p:nvSpPr>
        <p:spPr bwMode="auto">
          <a:xfrm>
            <a:off x="8513904" y="1922138"/>
            <a:ext cx="757768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+22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F3B43CF7-A723-CD0F-AAEC-DA4D5877D0C3}"/>
              </a:ext>
            </a:extLst>
          </p:cNvPr>
          <p:cNvSpPr/>
          <p:nvPr/>
        </p:nvSpPr>
        <p:spPr bwMode="auto">
          <a:xfrm>
            <a:off x="9593592" y="1922138"/>
            <a:ext cx="757768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+</a:t>
            </a:r>
            <a:r>
              <a:rPr lang="it-IT" sz="2000" b="1" dirty="0">
                <a:solidFill>
                  <a:srgbClr val="00B050"/>
                </a:solidFill>
                <a:latin typeface="+mj-lt"/>
              </a:rPr>
              <a:t>18</a:t>
            </a:r>
            <a:endParaRPr kumimoji="0" lang="it-IT" sz="20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4EB2DFAB-F2B9-1CED-93CB-B968E176E09A}"/>
              </a:ext>
            </a:extLst>
          </p:cNvPr>
          <p:cNvSpPr/>
          <p:nvPr/>
        </p:nvSpPr>
        <p:spPr bwMode="auto">
          <a:xfrm>
            <a:off x="10673283" y="1922138"/>
            <a:ext cx="757768" cy="3693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+28</a:t>
            </a:r>
          </a:p>
        </p:txBody>
      </p:sp>
      <p:sp>
        <p:nvSpPr>
          <p:cNvPr id="25" name="Freccia circolare in giù 24">
            <a:extLst>
              <a:ext uri="{FF2B5EF4-FFF2-40B4-BE49-F238E27FC236}">
                <a16:creationId xmlns:a16="http://schemas.microsoft.com/office/drawing/2014/main" id="{EEEA5382-C83D-0FF8-2341-018F6D3D7747}"/>
              </a:ext>
            </a:extLst>
          </p:cNvPr>
          <p:cNvSpPr/>
          <p:nvPr/>
        </p:nvSpPr>
        <p:spPr bwMode="auto">
          <a:xfrm rot="19694278">
            <a:off x="2131055" y="2725346"/>
            <a:ext cx="897513" cy="306265"/>
          </a:xfrm>
          <a:prstGeom prst="curvedDownArrow">
            <a:avLst/>
          </a:prstGeom>
          <a:solidFill>
            <a:srgbClr val="F47B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E221C7C4-3E9C-DBE1-EF9D-76A3BC87926D}"/>
              </a:ext>
            </a:extLst>
          </p:cNvPr>
          <p:cNvSpPr/>
          <p:nvPr/>
        </p:nvSpPr>
        <p:spPr bwMode="auto">
          <a:xfrm>
            <a:off x="3932164" y="5130485"/>
            <a:ext cx="1127188" cy="5485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DD06D345-D6EF-A4DC-DA5B-B70B4F3C3547}"/>
              </a:ext>
            </a:extLst>
          </p:cNvPr>
          <p:cNvSpPr/>
          <p:nvPr/>
        </p:nvSpPr>
        <p:spPr bwMode="auto">
          <a:xfrm>
            <a:off x="4063258" y="5112914"/>
            <a:ext cx="805268" cy="632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>
                <a:ln>
                  <a:noFill/>
                </a:ln>
                <a:solidFill>
                  <a:srgbClr val="001E60"/>
                </a:solidFill>
                <a:effectLst/>
                <a:latin typeface="+mj-lt"/>
              </a:rPr>
              <a:t>Paesi Bassi </a:t>
            </a:r>
          </a:p>
        </p:txBody>
      </p:sp>
    </p:spTree>
    <p:extLst>
      <p:ext uri="{BB962C8B-B14F-4D97-AF65-F5344CB8AC3E}">
        <p14:creationId xmlns:p14="http://schemas.microsoft.com/office/powerpoint/2010/main" val="4149954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>
            <a:extLst>
              <a:ext uri="{FF2B5EF4-FFF2-40B4-BE49-F238E27FC236}">
                <a16:creationId xmlns:a16="http://schemas.microsoft.com/office/drawing/2014/main" id="{6B13D3FD-5556-A24E-26E1-C28EEA758F0F}"/>
              </a:ext>
            </a:extLst>
          </p:cNvPr>
          <p:cNvSpPr/>
          <p:nvPr/>
        </p:nvSpPr>
        <p:spPr bwMode="auto">
          <a:xfrm>
            <a:off x="8796258" y="4395930"/>
            <a:ext cx="3202462" cy="1523847"/>
          </a:xfrm>
          <a:prstGeom prst="rect">
            <a:avLst/>
          </a:prstGeom>
          <a:solidFill>
            <a:srgbClr val="E3E3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C433782-C1F7-7B96-9336-B6C0B4ECD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03" y="164952"/>
            <a:ext cx="11696195" cy="576263"/>
          </a:xfrm>
        </p:spPr>
        <p:txBody>
          <a:bodyPr/>
          <a:lstStyle/>
          <a:p>
            <a:r>
              <a:rPr lang="it-IT">
                <a:solidFill>
                  <a:srgbClr val="C00000"/>
                </a:solidFill>
              </a:rPr>
              <a:t>Una vista di sintesi</a:t>
            </a:r>
            <a:r>
              <a:rPr lang="it-IT"/>
              <a:t>: l’Italia è il secondo Paese UE per esportazioni nella filiera core degli elettrodomestici, con un valore di quasi 11 miliardi di Euro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9594A4EB-3170-5396-27A2-4C8EFB5E334B}"/>
              </a:ext>
            </a:extLst>
          </p:cNvPr>
          <p:cNvGrpSpPr/>
          <p:nvPr/>
        </p:nvGrpSpPr>
        <p:grpSpPr>
          <a:xfrm>
            <a:off x="225178" y="1042539"/>
            <a:ext cx="8545216" cy="5333728"/>
            <a:chOff x="395301" y="1042539"/>
            <a:chExt cx="8827323" cy="5333728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733CD73C-2174-5FF9-62FA-D1AA544B1299}"/>
                </a:ext>
              </a:extLst>
            </p:cNvPr>
            <p:cNvSpPr txBox="1"/>
            <p:nvPr/>
          </p:nvSpPr>
          <p:spPr>
            <a:xfrm>
              <a:off x="1198605" y="1042539"/>
              <a:ext cx="6969210" cy="646331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Source Sans Pro SemiBold" panose="020B0603030403020204" pitchFamily="34" charset="0"/>
                  <a:cs typeface="+mn-cs"/>
                </a:rPr>
                <a:t>Esportazioni cumulate della filiera core degli elettrodomestici per i primi 10 Paesi UE-27 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"/>
                  <a:ea typeface="Source Sans Pro SemiBold" panose="020B0603030403020204" pitchFamily="34" charset="0"/>
                  <a:cs typeface="+mn-cs"/>
                </a:rPr>
                <a:t>(miliardi di Euro), 2022</a:t>
              </a:r>
            </a:p>
          </p:txBody>
        </p:sp>
        <p:graphicFrame>
          <p:nvGraphicFramePr>
            <p:cNvPr id="9" name="Grafico 8">
              <a:extLst>
                <a:ext uri="{FF2B5EF4-FFF2-40B4-BE49-F238E27FC236}">
                  <a16:creationId xmlns:a16="http://schemas.microsoft.com/office/drawing/2014/main" id="{8EA97512-FE43-8CEF-6E08-427BC7C18E6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00540307"/>
                </p:ext>
              </p:extLst>
            </p:nvPr>
          </p:nvGraphicFramePr>
          <p:xfrm>
            <a:off x="395301" y="2092388"/>
            <a:ext cx="8827323" cy="42838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2A743BD4-FB3E-61C5-C70B-8B969A338A19}"/>
                </a:ext>
              </a:extLst>
            </p:cNvPr>
            <p:cNvSpPr/>
            <p:nvPr/>
          </p:nvSpPr>
          <p:spPr bwMode="auto">
            <a:xfrm>
              <a:off x="743764" y="2002454"/>
              <a:ext cx="688669" cy="2618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dirty="0">
                  <a:solidFill>
                    <a:srgbClr val="C00000"/>
                  </a:solidFill>
                  <a:latin typeface="Source Sans Pro "/>
                </a:rPr>
                <a:t>18,9</a:t>
              </a:r>
              <a:endParaRPr kumimoji="0" lang="it-IT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Sans Pro "/>
              </a:endParaRP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EB57EACB-EB28-F621-A228-9F123D141645}"/>
                </a:ext>
              </a:extLst>
            </p:cNvPr>
            <p:cNvSpPr/>
            <p:nvPr/>
          </p:nvSpPr>
          <p:spPr bwMode="auto">
            <a:xfrm>
              <a:off x="1611062" y="2854987"/>
              <a:ext cx="653202" cy="2618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Source Sans Pro "/>
                </a:rPr>
                <a:t>10,6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1B847FC-ABF8-AA7A-0F66-A8F261DD7472}"/>
                </a:ext>
              </a:extLst>
            </p:cNvPr>
            <p:cNvSpPr/>
            <p:nvPr/>
          </p:nvSpPr>
          <p:spPr bwMode="auto">
            <a:xfrm>
              <a:off x="2497056" y="2958076"/>
              <a:ext cx="601133" cy="26183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Source Sans Pro "/>
                </a:rPr>
                <a:t>9,7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F8816EC8-298A-65D1-1BAD-80F113F5674C}"/>
                </a:ext>
              </a:extLst>
            </p:cNvPr>
            <p:cNvSpPr/>
            <p:nvPr/>
          </p:nvSpPr>
          <p:spPr bwMode="auto">
            <a:xfrm>
              <a:off x="3330981" y="3193497"/>
              <a:ext cx="601133" cy="2618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Source Sans Pro "/>
                </a:rPr>
                <a:t>7,5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CD61FE5B-69D3-931F-11A0-4AFFF448D6E0}"/>
                </a:ext>
              </a:extLst>
            </p:cNvPr>
            <p:cNvSpPr/>
            <p:nvPr/>
          </p:nvSpPr>
          <p:spPr bwMode="auto">
            <a:xfrm>
              <a:off x="4172845" y="3499648"/>
              <a:ext cx="601133" cy="26183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Source Sans Pro "/>
                </a:rPr>
                <a:t>4,4</a:t>
              </a: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532F2ABE-9EAB-2790-7063-49D1C411D8AD}"/>
                </a:ext>
              </a:extLst>
            </p:cNvPr>
            <p:cNvSpPr/>
            <p:nvPr/>
          </p:nvSpPr>
          <p:spPr bwMode="auto">
            <a:xfrm>
              <a:off x="5035091" y="3541885"/>
              <a:ext cx="601133" cy="26183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Source Sans Pro "/>
                </a:rPr>
                <a:t>4,2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F3B8F8B0-0B74-A1BB-57B7-56C6A9ECDB80}"/>
                </a:ext>
              </a:extLst>
            </p:cNvPr>
            <p:cNvSpPr/>
            <p:nvPr/>
          </p:nvSpPr>
          <p:spPr bwMode="auto">
            <a:xfrm>
              <a:off x="5888651" y="3579115"/>
              <a:ext cx="601133" cy="26183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Source Sans Pro "/>
                </a:rPr>
                <a:t>3,7</a:t>
              </a: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80624950-CABD-1839-FD60-58C82421E2B0}"/>
                </a:ext>
              </a:extLst>
            </p:cNvPr>
            <p:cNvSpPr/>
            <p:nvPr/>
          </p:nvSpPr>
          <p:spPr bwMode="auto">
            <a:xfrm>
              <a:off x="6721948" y="3621352"/>
              <a:ext cx="601133" cy="26183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Source Sans Pro "/>
                </a:rPr>
                <a:t>3,5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67BF95AE-D2F3-A318-D9D5-3E0B28FA2236}"/>
                </a:ext>
              </a:extLst>
            </p:cNvPr>
            <p:cNvSpPr/>
            <p:nvPr/>
          </p:nvSpPr>
          <p:spPr bwMode="auto">
            <a:xfrm>
              <a:off x="7579800" y="3679818"/>
              <a:ext cx="601133" cy="26183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dirty="0">
                  <a:solidFill>
                    <a:srgbClr val="C00000"/>
                  </a:solidFill>
                  <a:latin typeface="Source Sans Pro "/>
                </a:rPr>
                <a:t>2,7</a:t>
              </a:r>
              <a:endParaRPr kumimoji="0" lang="it-IT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Sans Pro 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FE43A16A-08E0-E541-6A2F-FB9DDC496B51}"/>
                </a:ext>
              </a:extLst>
            </p:cNvPr>
            <p:cNvSpPr/>
            <p:nvPr/>
          </p:nvSpPr>
          <p:spPr bwMode="auto">
            <a:xfrm>
              <a:off x="8437007" y="3690784"/>
              <a:ext cx="601133" cy="26183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dirty="0">
                  <a:solidFill>
                    <a:srgbClr val="C00000"/>
                  </a:solidFill>
                  <a:latin typeface="Source Sans Pro "/>
                </a:rPr>
                <a:t>2,5</a:t>
              </a:r>
              <a:endParaRPr kumimoji="0" lang="it-IT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ource Sans Pro "/>
              </a:endParaRPr>
            </a:p>
          </p:txBody>
        </p: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68811E5-049B-9CA5-94DC-A4316B9ED040}"/>
              </a:ext>
            </a:extLst>
          </p:cNvPr>
          <p:cNvSpPr txBox="1"/>
          <p:nvPr/>
        </p:nvSpPr>
        <p:spPr>
          <a:xfrm>
            <a:off x="8764360" y="1262460"/>
            <a:ext cx="3188828" cy="46166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  <a:buFont typeface="Arial" panose="020B0604020202020204" pitchFamily="34" charset="0"/>
              <a:buChar char="•"/>
            </a:pPr>
            <a:r>
              <a:rPr lang="it-IT">
                <a:solidFill>
                  <a:srgbClr val="001E60"/>
                </a:solidFill>
                <a:latin typeface="+mj-lt"/>
              </a:rPr>
              <a:t>Il </a:t>
            </a:r>
            <a:r>
              <a:rPr lang="it-IT" sz="2000" b="1">
                <a:solidFill>
                  <a:srgbClr val="F47B20"/>
                </a:solidFill>
                <a:latin typeface="+mj-lt"/>
              </a:rPr>
              <a:t>13,2%</a:t>
            </a:r>
            <a:r>
              <a:rPr lang="it-IT">
                <a:solidFill>
                  <a:srgbClr val="001E60"/>
                </a:solidFill>
                <a:latin typeface="+mj-lt"/>
              </a:rPr>
              <a:t> di tutto l’</a:t>
            </a:r>
            <a:r>
              <a:rPr lang="it-IT" b="1">
                <a:solidFill>
                  <a:srgbClr val="001E60"/>
                </a:solidFill>
                <a:latin typeface="+mj-lt"/>
              </a:rPr>
              <a:t>export europeo</a:t>
            </a:r>
            <a:r>
              <a:rPr lang="it-IT">
                <a:solidFill>
                  <a:srgbClr val="001E60"/>
                </a:solidFill>
                <a:latin typeface="+mj-lt"/>
              </a:rPr>
              <a:t> di elettrodomestici e componentistica per elettrodomestici è </a:t>
            </a:r>
            <a:r>
              <a:rPr lang="it-IT" b="1">
                <a:solidFill>
                  <a:srgbClr val="001E60"/>
                </a:solidFill>
                <a:latin typeface="+mj-lt"/>
              </a:rPr>
              <a:t>Made in </a:t>
            </a:r>
            <a:r>
              <a:rPr lang="it-IT" b="1" err="1">
                <a:solidFill>
                  <a:srgbClr val="001E60"/>
                </a:solidFill>
                <a:latin typeface="+mj-lt"/>
              </a:rPr>
              <a:t>Italy</a:t>
            </a:r>
            <a:endParaRPr lang="it-IT" b="1">
              <a:solidFill>
                <a:srgbClr val="001E60"/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  <a:buFont typeface="Arial" panose="020B0604020202020204" pitchFamily="34" charset="0"/>
              <a:buChar char="•"/>
            </a:pPr>
            <a:r>
              <a:rPr lang="it-IT">
                <a:solidFill>
                  <a:srgbClr val="001E60"/>
                </a:solidFill>
                <a:latin typeface="+mj-lt"/>
              </a:rPr>
              <a:t>Il </a:t>
            </a:r>
            <a:r>
              <a:rPr lang="it-IT" b="1">
                <a:solidFill>
                  <a:srgbClr val="001E60"/>
                </a:solidFill>
                <a:latin typeface="+mj-lt"/>
              </a:rPr>
              <a:t>valore delle esportazioni </a:t>
            </a:r>
            <a:r>
              <a:rPr lang="it-IT">
                <a:solidFill>
                  <a:srgbClr val="001E60"/>
                </a:solidFill>
                <a:latin typeface="+mj-lt"/>
              </a:rPr>
              <a:t>generate dalla filiera core degli elettrodomestici nel 2022 è pari al </a:t>
            </a:r>
            <a:r>
              <a:rPr lang="it-IT" sz="2000" b="1">
                <a:solidFill>
                  <a:srgbClr val="F47B20"/>
                </a:solidFill>
                <a:latin typeface="+mj-lt"/>
              </a:rPr>
              <a:t>2%</a:t>
            </a:r>
            <a:r>
              <a:rPr lang="it-IT">
                <a:solidFill>
                  <a:srgbClr val="001E60"/>
                </a:solidFill>
                <a:latin typeface="+mj-lt"/>
              </a:rPr>
              <a:t> del totale delle esportazioni italiane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  <a:buFont typeface="Arial" panose="020B0604020202020204" pitchFamily="34" charset="0"/>
              <a:buChar char="•"/>
            </a:pPr>
            <a:r>
              <a:rPr lang="it-IT">
                <a:solidFill>
                  <a:srgbClr val="001E60"/>
                </a:solidFill>
                <a:latin typeface="+mj-lt"/>
              </a:rPr>
              <a:t>Gli elettrodomestici in senso allargato* sono la </a:t>
            </a:r>
            <a:r>
              <a:rPr lang="it-IT" b="1">
                <a:solidFill>
                  <a:srgbClr val="001E60"/>
                </a:solidFill>
                <a:latin typeface="+mj-lt"/>
              </a:rPr>
              <a:t>12esima categoria di esportazione italiana nel 2022 </a:t>
            </a:r>
            <a:r>
              <a:rPr lang="it-IT">
                <a:solidFill>
                  <a:srgbClr val="001E60"/>
                </a:solidFill>
                <a:latin typeface="+mj-lt"/>
              </a:rPr>
              <a:t>(su un totale di 268 categorie)</a:t>
            </a:r>
            <a:endParaRPr lang="it-IT" baseline="30000">
              <a:solidFill>
                <a:srgbClr val="001E60"/>
              </a:solidFill>
              <a:latin typeface="+mj-lt"/>
            </a:endParaRPr>
          </a:p>
        </p:txBody>
      </p:sp>
      <p:sp>
        <p:nvSpPr>
          <p:cNvPr id="33" name="CasellaDiTesto 201">
            <a:extLst>
              <a:ext uri="{FF2B5EF4-FFF2-40B4-BE49-F238E27FC236}">
                <a16:creationId xmlns:a16="http://schemas.microsoft.com/office/drawing/2014/main" id="{2C5127BA-BD58-1477-F860-7791ADC5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441" y="6325920"/>
            <a:ext cx="7293230" cy="47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(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*) elettrodomestici e componentistica per gli elettrodomestici.</a:t>
            </a:r>
            <a:b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Fonte: elaborazione TEHA Group su dati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Comext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, 2024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F4F4487-203D-6AAD-B959-849C30835555}"/>
              </a:ext>
            </a:extLst>
          </p:cNvPr>
          <p:cNvSpPr/>
          <p:nvPr/>
        </p:nvSpPr>
        <p:spPr bwMode="auto">
          <a:xfrm rot="2686125">
            <a:off x="1639048" y="3239564"/>
            <a:ext cx="158400" cy="1584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C04B601-F0E0-A062-8802-990436E50DDE}"/>
              </a:ext>
            </a:extLst>
          </p:cNvPr>
          <p:cNvSpPr/>
          <p:nvPr/>
        </p:nvSpPr>
        <p:spPr bwMode="auto">
          <a:xfrm rot="2686125">
            <a:off x="811606" y="2399260"/>
            <a:ext cx="158400" cy="1584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E7DB3E9-A6AD-A211-E9E9-3A4623A0D40F}"/>
              </a:ext>
            </a:extLst>
          </p:cNvPr>
          <p:cNvSpPr/>
          <p:nvPr/>
        </p:nvSpPr>
        <p:spPr bwMode="auto">
          <a:xfrm rot="2686125">
            <a:off x="2471525" y="3328873"/>
            <a:ext cx="158400" cy="1584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E29A8CC-29E1-4BB3-A44D-73244032921E}"/>
              </a:ext>
            </a:extLst>
          </p:cNvPr>
          <p:cNvSpPr/>
          <p:nvPr/>
        </p:nvSpPr>
        <p:spPr bwMode="auto">
          <a:xfrm rot="2686125">
            <a:off x="3285151" y="3560946"/>
            <a:ext cx="158400" cy="1584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C5C1300D-D87B-2BE6-81F2-07EA585177EC}"/>
              </a:ext>
            </a:extLst>
          </p:cNvPr>
          <p:cNvSpPr/>
          <p:nvPr/>
        </p:nvSpPr>
        <p:spPr bwMode="auto">
          <a:xfrm rot="2686125">
            <a:off x="4107681" y="3881749"/>
            <a:ext cx="158400" cy="1584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88D6BDF0-A353-B720-19B1-B1BEFA125A07}"/>
              </a:ext>
            </a:extLst>
          </p:cNvPr>
          <p:cNvSpPr/>
          <p:nvPr/>
        </p:nvSpPr>
        <p:spPr bwMode="auto">
          <a:xfrm rot="2686125">
            <a:off x="4928450" y="3900805"/>
            <a:ext cx="158400" cy="1584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57870A48-0F97-8964-ECB2-335CD860EF91}"/>
              </a:ext>
            </a:extLst>
          </p:cNvPr>
          <p:cNvSpPr/>
          <p:nvPr/>
        </p:nvSpPr>
        <p:spPr bwMode="auto">
          <a:xfrm rot="2686125">
            <a:off x="5754731" y="3952770"/>
            <a:ext cx="158400" cy="1584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0FD47D8B-C1D0-542F-D9DD-89BE2C015A29}"/>
              </a:ext>
            </a:extLst>
          </p:cNvPr>
          <p:cNvSpPr/>
          <p:nvPr/>
        </p:nvSpPr>
        <p:spPr bwMode="auto">
          <a:xfrm rot="2686125">
            <a:off x="6581012" y="3965360"/>
            <a:ext cx="158400" cy="1584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63BE496E-EC69-6347-F1EB-5269CDCBF946}"/>
              </a:ext>
            </a:extLst>
          </p:cNvPr>
          <p:cNvSpPr/>
          <p:nvPr/>
        </p:nvSpPr>
        <p:spPr bwMode="auto">
          <a:xfrm rot="2686125">
            <a:off x="7399773" y="4052518"/>
            <a:ext cx="158400" cy="1584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2716AA41-1331-4812-261D-40414CEF3584}"/>
              </a:ext>
            </a:extLst>
          </p:cNvPr>
          <p:cNvSpPr/>
          <p:nvPr/>
        </p:nvSpPr>
        <p:spPr bwMode="auto">
          <a:xfrm rot="2686125">
            <a:off x="8221645" y="4064775"/>
            <a:ext cx="158400" cy="1584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EAC0B512-AACC-992C-1BDA-168EEE69E849}"/>
              </a:ext>
            </a:extLst>
          </p:cNvPr>
          <p:cNvGrpSpPr/>
          <p:nvPr/>
        </p:nvGrpSpPr>
        <p:grpSpPr>
          <a:xfrm>
            <a:off x="5040060" y="5995371"/>
            <a:ext cx="2140012" cy="261117"/>
            <a:chOff x="6400338" y="5987045"/>
            <a:chExt cx="2140012" cy="261117"/>
          </a:xfrm>
        </p:grpSpPr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66E8DF09-78DA-8F5B-A50B-3B15627B0E6B}"/>
                </a:ext>
              </a:extLst>
            </p:cNvPr>
            <p:cNvSpPr/>
            <p:nvPr/>
          </p:nvSpPr>
          <p:spPr bwMode="auto">
            <a:xfrm rot="2686125">
              <a:off x="6400338" y="6049502"/>
              <a:ext cx="122400" cy="1224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0" i="0" u="none" strike="noStrike" cap="none" normalizeH="0" baseline="0">
                <a:ln>
                  <a:noFill/>
                </a:ln>
                <a:solidFill>
                  <a:srgbClr val="02006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33B8E2B3-9F90-8862-EFF1-F65DA7672E1A}"/>
                </a:ext>
              </a:extLst>
            </p:cNvPr>
            <p:cNvSpPr/>
            <p:nvPr/>
          </p:nvSpPr>
          <p:spPr bwMode="auto">
            <a:xfrm>
              <a:off x="6548207" y="5987045"/>
              <a:ext cx="1992143" cy="26111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dirty="0">
                  <a:ln>
                    <a:noFill/>
                  </a:ln>
                  <a:solidFill>
                    <a:srgbClr val="020060"/>
                  </a:solidFill>
                  <a:effectLst/>
                  <a:latin typeface="+mj-lt"/>
                </a:rPr>
                <a:t>Esportazioni totali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2728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71F45-A2B4-9345-3050-8EB7CFC36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232C7CC-70B6-9809-C231-A39352434907}"/>
              </a:ext>
            </a:extLst>
          </p:cNvPr>
          <p:cNvSpPr/>
          <p:nvPr/>
        </p:nvSpPr>
        <p:spPr bwMode="auto">
          <a:xfrm>
            <a:off x="0" y="595786"/>
            <a:ext cx="12192000" cy="545244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Messaggio 6</a:t>
            </a:r>
            <a:b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Circa il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70%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degli operatori del settore riconosce </a:t>
            </a:r>
            <a:r>
              <a:rPr lang="it-IT" sz="3200" dirty="0">
                <a:solidFill>
                  <a:schemeClr val="bg1"/>
                </a:solidFill>
                <a:latin typeface="Source Sans Pro"/>
                <a:ea typeface="MS PGothic" pitchFamily="34" charset="-128"/>
              </a:rPr>
              <a:t>alcuni </a:t>
            </a:r>
            <a:r>
              <a:rPr lang="it-IT" sz="3200" b="1" dirty="0">
                <a:solidFill>
                  <a:schemeClr val="bg1"/>
                </a:solidFill>
                <a:latin typeface="Source Sans Pro"/>
                <a:ea typeface="MS PGothic" pitchFamily="34" charset="-128"/>
              </a:rPr>
              <a:t>elementi distintivi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all’industria degli elettrodomestici italiana</a:t>
            </a:r>
            <a:r>
              <a:rPr lang="it-IT" sz="3200" dirty="0">
                <a:solidFill>
                  <a:schemeClr val="bg1"/>
                </a:solidFill>
                <a:latin typeface="Source Sans Pro"/>
                <a:ea typeface="MS PGothic" pitchFamily="34" charset="-128"/>
              </a:rPr>
              <a:t>: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qualità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,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artigianalità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e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know-how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. A livello internazionale tale distintività è percepita in maniera differenziata a seconda del mercato di sbocco</a:t>
            </a:r>
            <a:r>
              <a:rPr lang="it-IT" sz="3200" dirty="0">
                <a:solidFill>
                  <a:schemeClr val="bg1"/>
                </a:solidFill>
                <a:latin typeface="Source Sans Pro"/>
                <a:ea typeface="MS PGothic" pitchFamily="34" charset="-128"/>
              </a:rPr>
              <a:t>: in </a:t>
            </a:r>
            <a:r>
              <a:rPr lang="it-IT" sz="3200" b="1" dirty="0">
                <a:solidFill>
                  <a:schemeClr val="bg1"/>
                </a:solidFill>
                <a:latin typeface="Source Sans Pro"/>
                <a:ea typeface="MS PGothic" pitchFamily="34" charset="-128"/>
              </a:rPr>
              <a:t>Nord America e in Asia il valore del Made in </a:t>
            </a:r>
            <a:r>
              <a:rPr lang="it-IT" sz="3200" b="1" dirty="0" err="1">
                <a:solidFill>
                  <a:schemeClr val="bg1"/>
                </a:solidFill>
                <a:latin typeface="Source Sans Pro"/>
                <a:ea typeface="MS PGothic" pitchFamily="34" charset="-128"/>
              </a:rPr>
              <a:t>Italy</a:t>
            </a:r>
            <a:r>
              <a:rPr lang="it-IT" sz="3200" b="1" dirty="0">
                <a:solidFill>
                  <a:schemeClr val="bg1"/>
                </a:solidFill>
                <a:latin typeface="Source Sans Pro"/>
                <a:ea typeface="MS PGothic" pitchFamily="34" charset="-128"/>
              </a:rPr>
              <a:t> viene maggiormente percepito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25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348C85-D06A-2C5B-3594-69CFD45B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3" y="206099"/>
            <a:ext cx="11483887" cy="553199"/>
          </a:xfrm>
        </p:spPr>
        <p:txBody>
          <a:bodyPr/>
          <a:lstStyle/>
          <a:p>
            <a:r>
              <a:rPr lang="it-IT" dirty="0">
                <a:latin typeface="+mj-lt"/>
              </a:rPr>
              <a:t>TEHA ha realizzato una survey rivolta agli associati di </a:t>
            </a:r>
            <a:r>
              <a:rPr lang="it-IT" dirty="0" err="1">
                <a:latin typeface="+mj-lt"/>
              </a:rPr>
              <a:t>APPLiA</a:t>
            </a:r>
            <a:r>
              <a:rPr lang="it-IT" dirty="0">
                <a:latin typeface="+mj-lt"/>
              </a:rPr>
              <a:t> per monitorare il sentiment degli operatori del settore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E9232A9-77D5-FD77-AC70-59578F743FA1}"/>
              </a:ext>
            </a:extLst>
          </p:cNvPr>
          <p:cNvSpPr/>
          <p:nvPr/>
        </p:nvSpPr>
        <p:spPr>
          <a:xfrm>
            <a:off x="0" y="987825"/>
            <a:ext cx="12192000" cy="5156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CasellaDiTesto 201">
            <a:extLst>
              <a:ext uri="{FF2B5EF4-FFF2-40B4-BE49-F238E27FC236}">
                <a16:creationId xmlns:a16="http://schemas.microsoft.com/office/drawing/2014/main" id="{63A02E19-2313-47B5-CD3F-B01ABCF4C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252" y="6427398"/>
            <a:ext cx="8697768" cy="28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900" tIns="51951" rIns="103900" bIns="51951">
            <a:spAutoFit/>
          </a:bodyPr>
          <a:lstStyle>
            <a:lvl1pPr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Fonte: survey TEHA Group agli associati </a:t>
            </a:r>
            <a:r>
              <a:rPr kumimoji="0" lang="it-IT" alt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APPLiA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, maggio 2024</a:t>
            </a: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8B3E126B-36A9-9A36-74CF-32CC4478E2E9}"/>
              </a:ext>
            </a:extLst>
          </p:cNvPr>
          <p:cNvSpPr txBox="1">
            <a:spLocks/>
          </p:cNvSpPr>
          <p:nvPr/>
        </p:nvSpPr>
        <p:spPr>
          <a:xfrm>
            <a:off x="403313" y="1034860"/>
            <a:ext cx="11344031" cy="5014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8288" indent="-268288" algn="l" rtl="0" eaLnBrk="0" fontAlgn="base" hangingPunct="0">
              <a:spcBef>
                <a:spcPts val="738"/>
              </a:spcBef>
              <a:spcAft>
                <a:spcPts val="738"/>
              </a:spcAft>
              <a:buClr>
                <a:srgbClr val="FF6600"/>
              </a:buClr>
              <a:buSzPct val="105000"/>
              <a:buFont typeface="Arial" panose="020B0604020202020204" pitchFamily="34" charset="0"/>
              <a:buChar char="•"/>
              <a:defRPr sz="2000">
                <a:solidFill>
                  <a:srgbClr val="001E60"/>
                </a:solidFill>
                <a:latin typeface="+mj-lt"/>
                <a:ea typeface="Source Sans Pro SemiBold" panose="020B0603030403020204" pitchFamily="34" charset="0"/>
                <a:cs typeface="+mn-cs"/>
              </a:defRPr>
            </a:lvl1pPr>
            <a:lvl2pPr marL="625475" indent="-268288" algn="l" rtl="0" eaLnBrk="0" fontAlgn="base" hangingPunct="0">
              <a:spcBef>
                <a:spcPts val="738"/>
              </a:spcBef>
              <a:spcAft>
                <a:spcPts val="738"/>
              </a:spcAft>
              <a:buClr>
                <a:srgbClr val="FF6600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001E60"/>
                </a:solidFill>
                <a:latin typeface="+mj-lt"/>
                <a:ea typeface="Source Sans Pro SemiBold" panose="020B0603030403020204" pitchFamily="34" charset="0"/>
              </a:defRPr>
            </a:lvl2pPr>
            <a:lvl3pPr marL="1215323" indent="-332162" algn="l" rtl="0" eaLnBrk="0" fontAlgn="base" hangingPunct="0">
              <a:spcBef>
                <a:spcPts val="738"/>
              </a:spcBef>
              <a:spcAft>
                <a:spcPts val="738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000">
                <a:solidFill>
                  <a:srgbClr val="001E60"/>
                </a:solidFill>
                <a:latin typeface="+mj-lt"/>
                <a:ea typeface="Source Sans Pro SemiBold" panose="020B0603030403020204" pitchFamily="34" charset="0"/>
              </a:defRPr>
            </a:lvl3pPr>
            <a:lvl4pPr marL="1322788" indent="-437672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105000"/>
              <a:buFont typeface="Arial" panose="020B0604020202020204" pitchFamily="34" charset="0"/>
              <a:buChar char="•"/>
              <a:defRPr sz="2954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4pPr>
            <a:lvl5pPr marL="254317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5pPr>
            <a:lvl6pPr marL="3094970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6pPr>
            <a:lvl7pPr marL="3657691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7pPr>
            <a:lvl8pPr marL="4220413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8pPr>
            <a:lvl9pPr marL="4783135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TEHA ha realizzato una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survey rivolta agli associati di </a:t>
            </a:r>
            <a:r>
              <a:rPr kumimoji="0" lang="it-IT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APPLiA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con i seguenti obiettivi:</a:t>
            </a:r>
          </a:p>
          <a:p>
            <a:pPr marL="719138" marR="0" lvl="1" indent="-360363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F6600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Approfondire lo scenario di riferimento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del settore degli elettrodomestici e analizzare le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distintività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della filiera degli elettrodomestici</a:t>
            </a:r>
          </a:p>
          <a:p>
            <a:pPr marL="719138" marR="0" lvl="1" indent="-360363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F6600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Raccogliere il sentiment delle aziende del settore sulle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sfide e opportunità 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della filiera degli elettrodomestici, anche alla luce dello scenario in rapida evoluzione</a:t>
            </a:r>
          </a:p>
          <a:p>
            <a:pPr marL="719138" marR="0" lvl="1" indent="-360363" algn="l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FF6600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Approfondire i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principali driver di sviluppo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, a partire dalla crescente spinta verso la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sostenibilità e innovazione</a:t>
            </a:r>
          </a:p>
          <a:p>
            <a:pPr marL="358775" marR="0" lvl="0" indent="-2857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La survey</a:t>
            </a:r>
            <a:r>
              <a:rPr kumimoji="0" lang="it-IT" sz="2000" b="0" i="1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è stata somministrata </a:t>
            </a:r>
            <a:r>
              <a:rPr lang="it-IT" kern="0" dirty="0">
                <a:latin typeface="Source Sans Pro"/>
              </a:rPr>
              <a:t>tra </a:t>
            </a:r>
            <a:r>
              <a:rPr lang="it-IT" b="1" kern="0" dirty="0">
                <a:latin typeface="Source Sans Pro"/>
              </a:rPr>
              <a:t>aprile e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maggio 2024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 agli associati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APPLiA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, ovvero tra le realtà più significative per il settore degli elettrodomestici in Italia</a:t>
            </a:r>
          </a:p>
          <a:p>
            <a:pPr marL="358775" marR="0" lvl="0" indent="-2857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Il campione è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rappresentativo dell’universo nazionale 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di riferimento per comparto e dimensione aziendale</a:t>
            </a:r>
          </a:p>
        </p:txBody>
      </p:sp>
    </p:spTree>
    <p:extLst>
      <p:ext uri="{BB962C8B-B14F-4D97-AF65-F5344CB8AC3E}">
        <p14:creationId xmlns:p14="http://schemas.microsoft.com/office/powerpoint/2010/main" val="1126351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D1B640AE-2802-771E-FFB3-20F24C17DE4C}"/>
              </a:ext>
            </a:extLst>
          </p:cNvPr>
          <p:cNvGraphicFramePr>
            <a:graphicFrameLocks/>
          </p:cNvGraphicFramePr>
          <p:nvPr/>
        </p:nvGraphicFramePr>
        <p:xfrm>
          <a:off x="6705600" y="2743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77F2FFB3-5C53-6742-343B-170A60D945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271708"/>
              </p:ext>
            </p:extLst>
          </p:nvPr>
        </p:nvGraphicFramePr>
        <p:xfrm>
          <a:off x="6728460" y="2847535"/>
          <a:ext cx="5238750" cy="2568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049C39A-189A-E676-BAD0-AB547C47F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637341"/>
              </p:ext>
            </p:extLst>
          </p:nvPr>
        </p:nvGraphicFramePr>
        <p:xfrm>
          <a:off x="-434341" y="2099898"/>
          <a:ext cx="7421969" cy="4297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Segnaposto testo 34">
            <a:extLst>
              <a:ext uri="{FF2B5EF4-FFF2-40B4-BE49-F238E27FC236}">
                <a16:creationId xmlns:a16="http://schemas.microsoft.com/office/drawing/2014/main" id="{9E068A4F-0EF7-CC38-2304-FE079EE39435}"/>
              </a:ext>
            </a:extLst>
          </p:cNvPr>
          <p:cNvSpPr txBox="1">
            <a:spLocks/>
          </p:cNvSpPr>
          <p:nvPr/>
        </p:nvSpPr>
        <p:spPr>
          <a:xfrm>
            <a:off x="416559" y="1257157"/>
            <a:ext cx="5679441" cy="615451"/>
          </a:xfrm>
          <a:prstGeom prst="rect">
            <a:avLst/>
          </a:prstGeom>
        </p:spPr>
        <p:txBody>
          <a:bodyPr/>
          <a:lstStyle>
            <a:lvl1pPr marL="269875" indent="-2698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Char char="§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541338" indent="-2714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2pPr>
            <a:lvl3pPr marL="804863" indent="-2635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3pPr>
            <a:lvl4pPr marL="10747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105000"/>
              <a:buFont typeface="Tahoma" pitchFamily="34" charset="0"/>
              <a:buChar char="-"/>
              <a:defRPr sz="2400">
                <a:solidFill>
                  <a:srgbClr val="020060"/>
                </a:solidFill>
                <a:latin typeface="+mn-lt"/>
                <a:ea typeface="MS PGothic" panose="020B0600070205080204" pitchFamily="34" charset="-128"/>
              </a:defRPr>
            </a:lvl4pPr>
            <a:lvl5pPr marL="2066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Tahoma" pitchFamily="34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Risposte alla domanda: «</a:t>
            </a:r>
            <a:r>
              <a:rPr kumimoji="0" lang="it-IT" sz="1800" b="1" i="1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Attribuisce dei tratti distintivi all’industria italiana degli elettrodomestici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?»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(% </a:t>
            </a: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del totale), 2024</a:t>
            </a:r>
          </a:p>
        </p:txBody>
      </p:sp>
      <p:sp>
        <p:nvSpPr>
          <p:cNvPr id="60" name="Titolo 1">
            <a:extLst>
              <a:ext uri="{FF2B5EF4-FFF2-40B4-BE49-F238E27FC236}">
                <a16:creationId xmlns:a16="http://schemas.microsoft.com/office/drawing/2014/main" id="{169E3C33-5D90-3375-1052-275C1804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09" y="72506"/>
            <a:ext cx="11486074" cy="723359"/>
          </a:xfrm>
        </p:spPr>
        <p:txBody>
          <a:bodyPr/>
          <a:lstStyle/>
          <a:p>
            <a:r>
              <a:rPr lang="it-IT" sz="2800">
                <a:solidFill>
                  <a:srgbClr val="F47B20"/>
                </a:solidFill>
              </a:rPr>
              <a:t>Il 70% dei rispondenti riconosce alcuni elementi distintivi all’industria degli elettrodomestici italiana: qualità, artigianalità e know-how</a:t>
            </a:r>
            <a:endParaRPr lang="it-IT" sz="2800">
              <a:latin typeface="Source Sans Pro SemiBold" panose="020B0603030403020204" pitchFamily="34" charset="0"/>
            </a:endParaRPr>
          </a:p>
        </p:txBody>
      </p:sp>
      <p:sp>
        <p:nvSpPr>
          <p:cNvPr id="7" name="Segnaposto testo 34">
            <a:extLst>
              <a:ext uri="{FF2B5EF4-FFF2-40B4-BE49-F238E27FC236}">
                <a16:creationId xmlns:a16="http://schemas.microsoft.com/office/drawing/2014/main" id="{D54119DF-4552-813F-545D-C2E5F62A0E36}"/>
              </a:ext>
            </a:extLst>
          </p:cNvPr>
          <p:cNvSpPr txBox="1">
            <a:spLocks/>
          </p:cNvSpPr>
          <p:nvPr/>
        </p:nvSpPr>
        <p:spPr>
          <a:xfrm>
            <a:off x="6150609" y="1212902"/>
            <a:ext cx="5679441" cy="615451"/>
          </a:xfrm>
          <a:prstGeom prst="rect">
            <a:avLst/>
          </a:prstGeom>
        </p:spPr>
        <p:txBody>
          <a:bodyPr/>
          <a:lstStyle>
            <a:lvl1pPr marL="269875" indent="-2698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Char char="§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541338" indent="-2714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2pPr>
            <a:lvl3pPr marL="804863" indent="-2635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3pPr>
            <a:lvl4pPr marL="10747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105000"/>
              <a:buFont typeface="Tahoma" pitchFamily="34" charset="0"/>
              <a:buChar char="-"/>
              <a:defRPr sz="2400">
                <a:solidFill>
                  <a:srgbClr val="020060"/>
                </a:solidFill>
                <a:latin typeface="+mn-lt"/>
                <a:ea typeface="MS PGothic" panose="020B0600070205080204" pitchFamily="34" charset="-128"/>
              </a:defRPr>
            </a:lvl4pPr>
            <a:lvl5pPr marL="2066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Tahoma" pitchFamily="34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Risposte alla domanda: «</a:t>
            </a:r>
            <a:r>
              <a:rPr kumimoji="0" lang="it-IT" sz="1800" b="1" i="1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Quali di questi fattori descrivono in maniera più puntuale le distintività dell’industria italiana degli elettrodomestici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?»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(% </a:t>
            </a: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del totale che ha risposto «Sì», risposta multipla), 2024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7EE3BA7-8D26-3485-CD8E-92AA9197067F}"/>
              </a:ext>
            </a:extLst>
          </p:cNvPr>
          <p:cNvCxnSpPr/>
          <p:nvPr/>
        </p:nvCxnSpPr>
        <p:spPr bwMode="auto">
          <a:xfrm flipV="1">
            <a:off x="4597400" y="2743200"/>
            <a:ext cx="2108200" cy="1371600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8709982-CB1C-F887-E74B-ABEE9EB4A2D4}"/>
              </a:ext>
            </a:extLst>
          </p:cNvPr>
          <p:cNvCxnSpPr/>
          <p:nvPr/>
        </p:nvCxnSpPr>
        <p:spPr bwMode="auto">
          <a:xfrm>
            <a:off x="4584700" y="4400550"/>
            <a:ext cx="2120900" cy="1085850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asellaDiTesto 201">
            <a:extLst>
              <a:ext uri="{FF2B5EF4-FFF2-40B4-BE49-F238E27FC236}">
                <a16:creationId xmlns:a16="http://schemas.microsoft.com/office/drawing/2014/main" id="{327E73A3-7D8A-24F7-177E-DC993C9C6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252" y="6427398"/>
            <a:ext cx="8697768" cy="28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900" tIns="51951" rIns="103900" bIns="51951">
            <a:spAutoFit/>
          </a:bodyPr>
          <a:lstStyle>
            <a:lvl1pPr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Fonte: survey TEHA Group agli associati </a:t>
            </a:r>
            <a:r>
              <a:rPr kumimoji="0" lang="it-IT" alt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APPLiA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, maggio 2024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B5206B-9603-CB47-2797-89BFD93C8A08}"/>
              </a:ext>
            </a:extLst>
          </p:cNvPr>
          <p:cNvSpPr txBox="1"/>
          <p:nvPr/>
        </p:nvSpPr>
        <p:spPr>
          <a:xfrm>
            <a:off x="6728460" y="5635133"/>
            <a:ext cx="5429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(*) A partire da qualità, artigianalità</a:t>
            </a:r>
            <a:r>
              <a:rPr lang="it-IT" sz="1600">
                <a:solidFill>
                  <a:srgbClr val="001E60"/>
                </a:solidFill>
              </a:rPr>
              <a:t> e 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know-how</a:t>
            </a:r>
          </a:p>
        </p:txBody>
      </p:sp>
    </p:spTree>
    <p:extLst>
      <p:ext uri="{BB962C8B-B14F-4D97-AF65-F5344CB8AC3E}">
        <p14:creationId xmlns:p14="http://schemas.microsoft.com/office/powerpoint/2010/main" val="1186507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344C9D1B-8330-5F0A-F4CC-D16195DC5AF9}"/>
              </a:ext>
            </a:extLst>
          </p:cNvPr>
          <p:cNvSpPr txBox="1">
            <a:spLocks/>
          </p:cNvSpPr>
          <p:nvPr/>
        </p:nvSpPr>
        <p:spPr>
          <a:xfrm>
            <a:off x="467500" y="3263020"/>
            <a:ext cx="1886552" cy="398294"/>
          </a:xfrm>
          <a:prstGeom prst="rect">
            <a:avLst/>
          </a:prstGeom>
        </p:spPr>
        <p:txBody>
          <a:bodyPr/>
          <a:lstStyle>
            <a:lvl1pPr marL="269875" indent="-2698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Char char="§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541338" indent="-2714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2pPr>
            <a:lvl3pPr marL="804863" indent="-2635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3pPr>
            <a:lvl4pPr marL="10747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105000"/>
              <a:buFont typeface="Tahoma" pitchFamily="34" charset="0"/>
              <a:buChar char="-"/>
              <a:defRPr sz="2400">
                <a:solidFill>
                  <a:srgbClr val="020060"/>
                </a:solidFill>
                <a:latin typeface="+mn-lt"/>
                <a:ea typeface="MS PGothic" panose="020B0600070205080204" pitchFamily="34" charset="-128"/>
              </a:defRPr>
            </a:lvl4pPr>
            <a:lvl5pPr marL="2066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Tahoma" pitchFamily="34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Europa</a:t>
            </a: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" name="Segnaposto testo 34">
            <a:extLst>
              <a:ext uri="{FF2B5EF4-FFF2-40B4-BE49-F238E27FC236}">
                <a16:creationId xmlns:a16="http://schemas.microsoft.com/office/drawing/2014/main" id="{EEDB606B-B587-7747-C4FD-E5644B02F6FB}"/>
              </a:ext>
            </a:extLst>
          </p:cNvPr>
          <p:cNvSpPr txBox="1">
            <a:spLocks/>
          </p:cNvSpPr>
          <p:nvPr/>
        </p:nvSpPr>
        <p:spPr>
          <a:xfrm>
            <a:off x="467500" y="5544674"/>
            <a:ext cx="1886552" cy="398294"/>
          </a:xfrm>
          <a:prstGeom prst="rect">
            <a:avLst/>
          </a:prstGeom>
        </p:spPr>
        <p:txBody>
          <a:bodyPr/>
          <a:lstStyle>
            <a:lvl1pPr marL="269875" indent="-2698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Char char="§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541338" indent="-2714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2pPr>
            <a:lvl3pPr marL="804863" indent="-2635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3pPr>
            <a:lvl4pPr marL="10747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105000"/>
              <a:buFont typeface="Tahoma" pitchFamily="34" charset="0"/>
              <a:buChar char="-"/>
              <a:defRPr sz="2400">
                <a:solidFill>
                  <a:srgbClr val="020060"/>
                </a:solidFill>
                <a:latin typeface="+mn-lt"/>
                <a:ea typeface="MS PGothic" panose="020B0600070205080204" pitchFamily="34" charset="-128"/>
              </a:defRPr>
            </a:lvl4pPr>
            <a:lvl5pPr marL="2066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Tahoma" pitchFamily="34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Nord America</a:t>
            </a: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ource Sans Pro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7" name="Segnaposto testo 34">
            <a:extLst>
              <a:ext uri="{FF2B5EF4-FFF2-40B4-BE49-F238E27FC236}">
                <a16:creationId xmlns:a16="http://schemas.microsoft.com/office/drawing/2014/main" id="{A043B9CC-7296-5158-D678-FF6188AF3628}"/>
              </a:ext>
            </a:extLst>
          </p:cNvPr>
          <p:cNvSpPr txBox="1">
            <a:spLocks/>
          </p:cNvSpPr>
          <p:nvPr/>
        </p:nvSpPr>
        <p:spPr>
          <a:xfrm>
            <a:off x="5808972" y="3271707"/>
            <a:ext cx="1886552" cy="398294"/>
          </a:xfrm>
          <a:prstGeom prst="rect">
            <a:avLst/>
          </a:prstGeom>
        </p:spPr>
        <p:txBody>
          <a:bodyPr/>
          <a:lstStyle>
            <a:lvl1pPr marL="269875" indent="-2698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Char char="§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541338" indent="-2714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2pPr>
            <a:lvl3pPr marL="804863" indent="-2635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3pPr>
            <a:lvl4pPr marL="10747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105000"/>
              <a:buFont typeface="Tahoma" pitchFamily="34" charset="0"/>
              <a:buChar char="-"/>
              <a:defRPr sz="2400">
                <a:solidFill>
                  <a:srgbClr val="020060"/>
                </a:solidFill>
                <a:latin typeface="+mn-lt"/>
                <a:ea typeface="MS PGothic" panose="020B0600070205080204" pitchFamily="34" charset="-128"/>
              </a:defRPr>
            </a:lvl4pPr>
            <a:lvl5pPr marL="2066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Tahoma" pitchFamily="34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Sud America</a:t>
            </a: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ource Sans Pro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8" name="Segnaposto testo 34">
            <a:extLst>
              <a:ext uri="{FF2B5EF4-FFF2-40B4-BE49-F238E27FC236}">
                <a16:creationId xmlns:a16="http://schemas.microsoft.com/office/drawing/2014/main" id="{40864766-8CF2-1681-5685-1022D267FDC6}"/>
              </a:ext>
            </a:extLst>
          </p:cNvPr>
          <p:cNvSpPr txBox="1">
            <a:spLocks/>
          </p:cNvSpPr>
          <p:nvPr/>
        </p:nvSpPr>
        <p:spPr>
          <a:xfrm>
            <a:off x="5808972" y="5570317"/>
            <a:ext cx="1886552" cy="398294"/>
          </a:xfrm>
          <a:prstGeom prst="rect">
            <a:avLst/>
          </a:prstGeom>
        </p:spPr>
        <p:txBody>
          <a:bodyPr/>
          <a:lstStyle>
            <a:lvl1pPr marL="269875" indent="-2698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Char char="§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541338" indent="-2714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2pPr>
            <a:lvl3pPr marL="804863" indent="-2635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3pPr>
            <a:lvl4pPr marL="10747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105000"/>
              <a:buFont typeface="Tahoma" pitchFamily="34" charset="0"/>
              <a:buChar char="-"/>
              <a:defRPr sz="2400">
                <a:solidFill>
                  <a:srgbClr val="020060"/>
                </a:solidFill>
                <a:latin typeface="+mn-lt"/>
                <a:ea typeface="MS PGothic" panose="020B0600070205080204" pitchFamily="34" charset="-128"/>
              </a:defRPr>
            </a:lvl4pPr>
            <a:lvl5pPr marL="2066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Tahoma" pitchFamily="34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Asia</a:t>
            </a: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47B20"/>
              </a:solidFill>
              <a:effectLst/>
              <a:uLnTx/>
              <a:uFillTx/>
              <a:latin typeface="Source Sans Pro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9" name="Segnaposto testo 34">
            <a:extLst>
              <a:ext uri="{FF2B5EF4-FFF2-40B4-BE49-F238E27FC236}">
                <a16:creationId xmlns:a16="http://schemas.microsoft.com/office/drawing/2014/main" id="{9E068A4F-0EF7-CC38-2304-FE079EE39435}"/>
              </a:ext>
            </a:extLst>
          </p:cNvPr>
          <p:cNvSpPr txBox="1">
            <a:spLocks/>
          </p:cNvSpPr>
          <p:nvPr/>
        </p:nvSpPr>
        <p:spPr>
          <a:xfrm>
            <a:off x="416559" y="1039602"/>
            <a:ext cx="11367454" cy="615451"/>
          </a:xfrm>
          <a:prstGeom prst="rect">
            <a:avLst/>
          </a:prstGeom>
        </p:spPr>
        <p:txBody>
          <a:bodyPr/>
          <a:lstStyle>
            <a:lvl1pPr marL="269875" indent="-2698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Char char="§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541338" indent="-2714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2pPr>
            <a:lvl3pPr marL="804863" indent="-2635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3pPr>
            <a:lvl4pPr marL="10747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105000"/>
              <a:buFont typeface="Tahoma" pitchFamily="34" charset="0"/>
              <a:buChar char="-"/>
              <a:defRPr sz="2400">
                <a:solidFill>
                  <a:srgbClr val="020060"/>
                </a:solidFill>
                <a:latin typeface="+mn-lt"/>
                <a:ea typeface="MS PGothic" panose="020B0600070205080204" pitchFamily="34" charset="-128"/>
              </a:defRPr>
            </a:lvl4pPr>
            <a:lvl5pPr marL="2066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Tahoma" pitchFamily="34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Risposte alla domanda: «</a:t>
            </a:r>
            <a:r>
              <a:rPr kumimoji="0" lang="it-IT" sz="1800" b="1" i="1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Nelle vostre attività commerciali, ritiene che sia riconosciuto un valore aggiuntivo per la provenienza italiana rispetto alla media di un prodotto analogo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 ?» per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macro-area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(% </a:t>
            </a: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del totale), 2024</a:t>
            </a:r>
          </a:p>
        </p:txBody>
      </p:sp>
      <p:sp>
        <p:nvSpPr>
          <p:cNvPr id="60" name="Titolo 1">
            <a:extLst>
              <a:ext uri="{FF2B5EF4-FFF2-40B4-BE49-F238E27FC236}">
                <a16:creationId xmlns:a16="http://schemas.microsoft.com/office/drawing/2014/main" id="{169E3C33-5D90-3375-1052-275C1804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37" y="178834"/>
            <a:ext cx="12041917" cy="723359"/>
          </a:xfrm>
        </p:spPr>
        <p:txBody>
          <a:bodyPr anchor="ctr"/>
          <a:lstStyle/>
          <a:p>
            <a:r>
              <a:rPr lang="it-IT" sz="2800">
                <a:latin typeface="Source Sans Pro SemiBold" panose="020B0603030403020204" pitchFamily="34" charset="0"/>
              </a:rPr>
              <a:t>La distintività italiana viene percepita soprattutto in Nord America e in Asia</a:t>
            </a:r>
          </a:p>
        </p:txBody>
      </p:sp>
      <p:pic>
        <p:nvPicPr>
          <p:cNvPr id="1026" name="Picture 2" descr="Gps ">
            <a:extLst>
              <a:ext uri="{FF2B5EF4-FFF2-40B4-BE49-F238E27FC236}">
                <a16:creationId xmlns:a16="http://schemas.microsoft.com/office/drawing/2014/main" id="{40A0746E-D88F-0DFF-F7E1-FDEDD0330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9" y="182947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cation ">
            <a:extLst>
              <a:ext uri="{FF2B5EF4-FFF2-40B4-BE49-F238E27FC236}">
                <a16:creationId xmlns:a16="http://schemas.microsoft.com/office/drawing/2014/main" id="{A08415A6-10B6-CF1D-A8BC-39E536C2D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6" y="42224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cation ">
            <a:extLst>
              <a:ext uri="{FF2B5EF4-FFF2-40B4-BE49-F238E27FC236}">
                <a16:creationId xmlns:a16="http://schemas.microsoft.com/office/drawing/2014/main" id="{22946F78-FFB4-6EB7-BAF4-9530F236F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4293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484C917-9184-940E-8132-82738AAC8F3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47B2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142648" y="4285892"/>
            <a:ext cx="1219200" cy="1219200"/>
          </a:xfrm>
          <a:prstGeom prst="rect">
            <a:avLst/>
          </a:prstGeom>
        </p:spPr>
      </p:pic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9D7B5DD-9B49-4994-8EE7-8F3C15E62135}"/>
              </a:ext>
            </a:extLst>
          </p:cNvPr>
          <p:cNvGraphicFramePr>
            <a:graphicFrameLocks/>
          </p:cNvGraphicFramePr>
          <p:nvPr/>
        </p:nvGraphicFramePr>
        <p:xfrm>
          <a:off x="609827" y="1735578"/>
          <a:ext cx="4572000" cy="200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DD17100C-F1CF-1A5A-EA0F-9787A5C6A175}"/>
              </a:ext>
            </a:extLst>
          </p:cNvPr>
          <p:cNvGraphicFramePr>
            <a:graphicFrameLocks/>
          </p:cNvGraphicFramePr>
          <p:nvPr/>
        </p:nvGraphicFramePr>
        <p:xfrm>
          <a:off x="609827" y="4027341"/>
          <a:ext cx="4572000" cy="200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9AA99731-58F5-A7DD-EF06-EBB3495768B8}"/>
              </a:ext>
            </a:extLst>
          </p:cNvPr>
          <p:cNvGraphicFramePr>
            <a:graphicFrameLocks/>
          </p:cNvGraphicFramePr>
          <p:nvPr/>
        </p:nvGraphicFramePr>
        <p:xfrm>
          <a:off x="6575833" y="1798914"/>
          <a:ext cx="4572000" cy="195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1FBACB53-BAA4-433E-3234-9BB24036DC9E}"/>
              </a:ext>
            </a:extLst>
          </p:cNvPr>
          <p:cNvGraphicFramePr>
            <a:graphicFrameLocks/>
          </p:cNvGraphicFramePr>
          <p:nvPr/>
        </p:nvGraphicFramePr>
        <p:xfrm>
          <a:off x="6575833" y="4076675"/>
          <a:ext cx="4572000" cy="195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" name="CasellaDiTesto 201">
            <a:extLst>
              <a:ext uri="{FF2B5EF4-FFF2-40B4-BE49-F238E27FC236}">
                <a16:creationId xmlns:a16="http://schemas.microsoft.com/office/drawing/2014/main" id="{B49CA906-8B38-93F7-80D3-297D69EFD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252" y="6427398"/>
            <a:ext cx="8697768" cy="28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900" tIns="51951" rIns="103900" bIns="51951">
            <a:spAutoFit/>
          </a:bodyPr>
          <a:lstStyle>
            <a:lvl1pPr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Fonte: survey TEHA Group agli associati </a:t>
            </a:r>
            <a:r>
              <a:rPr kumimoji="0" lang="it-IT" alt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APPLiA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, maggio 2024</a:t>
            </a:r>
          </a:p>
        </p:txBody>
      </p:sp>
    </p:spTree>
    <p:extLst>
      <p:ext uri="{BB962C8B-B14F-4D97-AF65-F5344CB8AC3E}">
        <p14:creationId xmlns:p14="http://schemas.microsoft.com/office/powerpoint/2010/main" val="2156612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71F45-A2B4-9345-3050-8EB7CFC36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232C7CC-70B6-9809-C231-A39352434907}"/>
              </a:ext>
            </a:extLst>
          </p:cNvPr>
          <p:cNvSpPr/>
          <p:nvPr/>
        </p:nvSpPr>
        <p:spPr bwMode="auto">
          <a:xfrm>
            <a:off x="0" y="858644"/>
            <a:ext cx="12192000" cy="5110978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Messaggio 7</a:t>
            </a:r>
            <a:b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Il settore degli elettrodomestici sta affrontando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alcuni fattori di crisi</a:t>
            </a:r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,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</a:t>
            </a:r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con impatti diretti sul business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: </a:t>
            </a:r>
            <a:r>
              <a:rPr lang="it-IT" sz="3200" b="1" dirty="0">
                <a:solidFill>
                  <a:schemeClr val="bg1"/>
                </a:solidFill>
                <a:latin typeface="Source Sans Pro"/>
                <a:ea typeface="MS PGothic" pitchFamily="34" charset="-128"/>
              </a:rPr>
              <a:t>9 operatori su 10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hanno sperimentato una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contrazione duratura dei volumi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di vendita e i consumatori preferiscono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prodotti meno costosi</a:t>
            </a:r>
            <a:r>
              <a:rPr lang="it-IT" sz="3200" b="1" dirty="0">
                <a:solidFill>
                  <a:schemeClr val="bg1"/>
                </a:solidFill>
                <a:latin typeface="Source Sans Pro"/>
                <a:ea typeface="MS PGothic" pitchFamily="34" charset="-128"/>
              </a:rPr>
              <a:t> </a:t>
            </a:r>
            <a:r>
              <a:rPr lang="it-IT" sz="3200" dirty="0">
                <a:solidFill>
                  <a:schemeClr val="bg1"/>
                </a:solidFill>
                <a:latin typeface="Source Sans Pro"/>
                <a:ea typeface="MS PGothic" pitchFamily="34" charset="-128"/>
              </a:rPr>
              <a:t>per difendersi </a:t>
            </a:r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dell’inflazione</a:t>
            </a:r>
            <a:r>
              <a:rPr lang="it-IT" sz="3200" dirty="0">
                <a:solidFill>
                  <a:schemeClr val="bg1"/>
                </a:solidFill>
                <a:latin typeface="Source Sans Pro"/>
                <a:ea typeface="MS PGothic" pitchFamily="34" charset="-128"/>
              </a:rPr>
              <a:t>.</a:t>
            </a:r>
            <a:br>
              <a:rPr lang="it-IT" sz="3200" dirty="0">
                <a:solidFill>
                  <a:schemeClr val="bg1"/>
                </a:solidFill>
                <a:latin typeface="Source Sans Pro"/>
                <a:ea typeface="MS PGothic" pitchFamily="34" charset="-128"/>
              </a:rPr>
            </a:br>
            <a:r>
              <a:rPr lang="it-IT" sz="3200" dirty="0">
                <a:solidFill>
                  <a:schemeClr val="bg1"/>
                </a:solidFill>
                <a:latin typeface="Source Sans Pro"/>
                <a:ea typeface="MS PGothic" pitchFamily="34" charset="-128"/>
              </a:rPr>
              <a:t>Per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</a:t>
            </a:r>
            <a:r>
              <a:rPr lang="it-IT" sz="3200" dirty="0">
                <a:solidFill>
                  <a:schemeClr val="bg1"/>
                </a:solidFill>
                <a:latin typeface="Source Sans Pro"/>
                <a:ea typeface="MS PGothic" pitchFamily="34" charset="-128"/>
              </a:rPr>
              <a:t>rimanere competitivi è cruciale puntare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su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innovazione</a:t>
            </a:r>
            <a:br>
              <a:rPr lang="it-IT" sz="3200" dirty="0">
                <a:solidFill>
                  <a:schemeClr val="bg1"/>
                </a:solidFill>
                <a:latin typeface="Source Sans Pro"/>
                <a:ea typeface="MS PGothic" pitchFamily="34" charset="-128"/>
              </a:rPr>
            </a:b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e sviluppo dei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canali online</a:t>
            </a:r>
            <a:endParaRPr kumimoji="0" lang="it-IT" sz="31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5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4ABC92-91FE-E1B6-57AF-25EFEB79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rPr>
              <a:t>I messaggi chiave dello Studio (1/2)</a:t>
            </a:r>
            <a:endParaRPr lang="it-IT" sz="28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1CB3C2-13D0-8F33-FA4A-28B4739E57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313" y="1038638"/>
            <a:ext cx="11548181" cy="4780723"/>
          </a:xfrm>
        </p:spPr>
        <p:txBody>
          <a:bodyPr/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+mj-lt"/>
              <a:buAutoNum type="arabicPeriod"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Stiamo affrontando un periodo senza precedenti, in cui si sono verificati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17 fattori di crisi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che non si erano mai manifestati contemporaneamente nell’arco di pochi mesi</a:t>
            </a:r>
            <a:r>
              <a:rPr lang="it-IT" sz="1700" dirty="0"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In questo contesto,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l’Italia mantiene un buon dinamismo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: nell’ultimo biennio il PIL italiano ha sempre superato le previsioni,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anche se le prospettive di crescita appaiono in rallentamento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consumi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 rappresentano il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 del PIL italiano</a:t>
            </a:r>
            <a:r>
              <a:rPr lang="it-IT" sz="1700" dirty="0"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 e sono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un elemento chiave per la ripartenza. Sono tuttavia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stagnanti da più di 10 anni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e le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spese comprimibili </a:t>
            </a:r>
            <a:r>
              <a:rPr kumimoji="0" lang="it-IT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(di cui gli elettrodomestici fanno parte) rischiano di subire un’ulteriore contrazione, a causa del calo del potere d’acquisto degli italiani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sz="1700" dirty="0"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Nonostante i consumi degli italiani siano inferiori rispetto al periodo </a:t>
            </a:r>
            <a:r>
              <a:rPr lang="it-IT" sz="1700" dirty="0" err="1"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it-IT" sz="1700" dirty="0"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-pandemico, il trend per il settore degli elettrodomestici appare in controtendenza: tra il 2019 e il 2022, </a:t>
            </a:r>
            <a:r>
              <a:rPr lang="it-IT" sz="1700" b="1" dirty="0"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a spesa per elettrodomestici è cresciuta mediamente del 34%</a:t>
            </a:r>
            <a:r>
              <a:rPr lang="it-IT" sz="1700" dirty="0"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it-IT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A partire dal 2023, c’è stata una battuta d’arresto, con un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andamento a volume in calo</a:t>
            </a:r>
            <a:r>
              <a:rPr kumimoji="0" lang="it-IT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 sia per grandi (-1,8%) che per piccoli elettrodomestici (-1,4%)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La filiera estesa degli elettrodomestici ha un peso economico e sociale per il Paese largamente più alto di quanto non venga percepito. N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el 2022 ha generato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114,0 miliardi di Euro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di fatturato e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20,1 miliardi di Euro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di  Valore Aggiunto, pari a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it-IT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circa l’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1% </a:t>
            </a:r>
            <a:r>
              <a:rPr kumimoji="0" lang="it-IT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del PIL italiano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Con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6,8 miliardi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di Euro, l’Italia è il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3</a:t>
            </a:r>
            <a:r>
              <a:rPr kumimoji="0" lang="it-IT" sz="17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o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Paese UE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per valore di esportazioni di elettrodomestici, contribuendo al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12,3%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dell’export totale europeo. </a:t>
            </a:r>
            <a:r>
              <a:rPr lang="it-IT" sz="1700" dirty="0">
                <a:latin typeface="Source Sans Pro"/>
                <a:ea typeface="MS PGothic" pitchFamily="34" charset="-128"/>
              </a:rPr>
              <a:t>È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anche il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2</a:t>
            </a:r>
            <a:r>
              <a:rPr kumimoji="0" lang="it-IT" sz="17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o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Paese UE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per esportazione di componentistica, con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3,8 miliardi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di Euro</a:t>
            </a:r>
            <a:r>
              <a:rPr lang="it-IT" sz="1700" dirty="0">
                <a:latin typeface="Source Sans Pro"/>
                <a:ea typeface="MS PGothic" pitchFamily="34" charset="-128"/>
              </a:rPr>
              <a:t>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pari al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15%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delle esportazioni totali dell’UE. Complessivamente,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l’Italia è il secondo Paese UE per esportazioni nella filiera core degli elettrodomestici</a:t>
            </a:r>
            <a:r>
              <a:rPr kumimoji="0" lang="it-IT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, con un valore pari a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~11 miliardi di Euro</a:t>
            </a:r>
            <a:endParaRPr kumimoji="0" lang="it-IT" sz="1700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endParaRPr kumimoji="0" lang="it-IT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endParaRPr kumimoji="0" lang="it-IT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endParaRPr kumimoji="0" lang="it-IT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Tx/>
              <a:buFont typeface="+mj-lt"/>
              <a:buAutoNum type="arabicPeriod"/>
              <a:tabLst/>
              <a:defRPr/>
            </a:pPr>
            <a:endParaRPr kumimoji="0" lang="it-IT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Tx/>
              <a:buFont typeface="+mj-lt"/>
              <a:buAutoNum type="arabicPeriod"/>
              <a:tabLst/>
              <a:defRPr/>
            </a:pPr>
            <a:endParaRPr kumimoji="0" lang="it-IT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7503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egnaposto testo 34">
            <a:extLst>
              <a:ext uri="{FF2B5EF4-FFF2-40B4-BE49-F238E27FC236}">
                <a16:creationId xmlns:a16="http://schemas.microsoft.com/office/drawing/2014/main" id="{9E068A4F-0EF7-CC38-2304-FE079EE39435}"/>
              </a:ext>
            </a:extLst>
          </p:cNvPr>
          <p:cNvSpPr txBox="1">
            <a:spLocks/>
          </p:cNvSpPr>
          <p:nvPr/>
        </p:nvSpPr>
        <p:spPr>
          <a:xfrm>
            <a:off x="416559" y="1122537"/>
            <a:ext cx="11367454" cy="615451"/>
          </a:xfrm>
          <a:prstGeom prst="rect">
            <a:avLst/>
          </a:prstGeom>
        </p:spPr>
        <p:txBody>
          <a:bodyPr/>
          <a:lstStyle>
            <a:lvl1pPr marL="269875" indent="-2698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Char char="§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541338" indent="-2714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2pPr>
            <a:lvl3pPr marL="804863" indent="-2635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3pPr>
            <a:lvl4pPr marL="10747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105000"/>
              <a:buFont typeface="Tahoma" pitchFamily="34" charset="0"/>
              <a:buChar char="-"/>
              <a:defRPr sz="2400">
                <a:solidFill>
                  <a:srgbClr val="020060"/>
                </a:solidFill>
                <a:latin typeface="+mn-lt"/>
                <a:ea typeface="MS PGothic" panose="020B0600070205080204" pitchFamily="34" charset="-128"/>
              </a:defRPr>
            </a:lvl4pPr>
            <a:lvl5pPr marL="2066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Tahoma" pitchFamily="34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Risposte alla domanda: «</a:t>
            </a:r>
            <a:r>
              <a:rPr kumimoji="0" lang="it-IT" sz="1800" b="1" i="1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Quale impatto ha riscontrato a seguito delle molteplici crisi in atto* sulla vendita degli elettrodomestici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?»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(% </a:t>
            </a: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del totale, possibilità di risposta multipla), 2024</a:t>
            </a:r>
          </a:p>
        </p:txBody>
      </p:sp>
      <p:sp>
        <p:nvSpPr>
          <p:cNvPr id="60" name="Titolo 1">
            <a:extLst>
              <a:ext uri="{FF2B5EF4-FFF2-40B4-BE49-F238E27FC236}">
                <a16:creationId xmlns:a16="http://schemas.microsoft.com/office/drawing/2014/main" id="{169E3C33-5D90-3375-1052-275C1804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" y="72506"/>
            <a:ext cx="11704320" cy="723359"/>
          </a:xfrm>
        </p:spPr>
        <p:txBody>
          <a:bodyPr/>
          <a:lstStyle/>
          <a:p>
            <a:r>
              <a:rPr lang="it-IT" sz="2800">
                <a:latin typeface="Source Sans Pro SemiBold" panose="020B0603030403020204" pitchFamily="34" charset="0"/>
              </a:rPr>
              <a:t>La totalità dei rispondenti ha riscontrato una contrazione dei volumi di vendita a seguito delle crisi in atto, un cambiamento duraturo per 9 su 10</a:t>
            </a:r>
          </a:p>
        </p:txBody>
      </p:sp>
      <p:sp>
        <p:nvSpPr>
          <p:cNvPr id="2" name="CasellaDiTesto 201">
            <a:extLst>
              <a:ext uri="{FF2B5EF4-FFF2-40B4-BE49-F238E27FC236}">
                <a16:creationId xmlns:a16="http://schemas.microsoft.com/office/drawing/2014/main" id="{4F8F9BF4-0006-0589-1A29-F442D09C4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473" y="6368630"/>
            <a:ext cx="8697768" cy="65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900" tIns="51951" rIns="103900" bIns="51951">
            <a:spAutoFit/>
          </a:bodyPr>
          <a:lstStyle>
            <a:lvl1pPr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(*) le </a:t>
            </a:r>
            <a:r>
              <a:rPr kumimoji="0" lang="en-US" alt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molteplici</a:t>
            </a:r>
            <a:r>
              <a:rPr kumimoji="0" lang="en-US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crisi</a:t>
            </a:r>
            <a:r>
              <a:rPr kumimoji="0" lang="en-US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 in </a:t>
            </a:r>
            <a:r>
              <a:rPr kumimoji="0" lang="en-US" alt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atto</a:t>
            </a:r>
            <a:r>
              <a:rPr kumimoji="0" lang="en-US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si</a:t>
            </a:r>
            <a:r>
              <a:rPr kumimoji="0" lang="en-US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riferiscono</a:t>
            </a:r>
            <a:r>
              <a:rPr kumimoji="0" lang="en-US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 ai 17 </a:t>
            </a:r>
            <a:r>
              <a:rPr kumimoji="0" lang="en-US" alt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fattori</a:t>
            </a:r>
            <a:r>
              <a:rPr kumimoji="0" lang="en-US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 di </a:t>
            </a:r>
            <a:r>
              <a:rPr kumimoji="0" lang="en-US" alt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crisi</a:t>
            </a:r>
            <a:r>
              <a:rPr kumimoji="0" lang="en-US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menzionati</a:t>
            </a:r>
            <a:r>
              <a:rPr kumimoji="0" lang="en-US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 in </a:t>
            </a:r>
            <a:r>
              <a:rPr kumimoji="0" lang="en-US" alt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precedenza</a:t>
            </a:r>
            <a:endParaRPr kumimoji="0" lang="en-US" altLang="it-IT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Source Sans Pro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Fonte: survey TEHA Group agli associati </a:t>
            </a:r>
            <a:r>
              <a:rPr kumimoji="0" lang="it-IT" alt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APPLiA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, maggio 2024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Source Sans Pro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47190D-A189-A224-7AD1-5329FF2A8089}"/>
              </a:ext>
            </a:extLst>
          </p:cNvPr>
          <p:cNvSpPr txBox="1"/>
          <p:nvPr/>
        </p:nvSpPr>
        <p:spPr>
          <a:xfrm>
            <a:off x="-8987" y="1817704"/>
            <a:ext cx="12192000" cy="369332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Tutti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i rispondenti hanno riscontrato una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contrazione dei volumi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di vendita a seguito delle molteplici crisi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169264F-6B45-30B7-60AA-BEA1402BB35D}"/>
              </a:ext>
            </a:extLst>
          </p:cNvPr>
          <p:cNvSpPr txBox="1"/>
          <p:nvPr/>
        </p:nvSpPr>
        <p:spPr>
          <a:xfrm>
            <a:off x="7964905" y="4465835"/>
            <a:ext cx="4048025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47B2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B20"/>
              </a:buClr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Contrazione duratura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B20"/>
              </a:buClr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 volumi sono diminuiti e il consumatore si è orientato verso prodotti meno costosi,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cambiando le proprie preferenze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per il lungo periodo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BE4080D-987A-B081-96CA-49184A0845E2}"/>
              </a:ext>
            </a:extLst>
          </p:cNvPr>
          <p:cNvCxnSpPr>
            <a:cxnSpLocks/>
          </p:cNvCxnSpPr>
          <p:nvPr/>
        </p:nvCxnSpPr>
        <p:spPr>
          <a:xfrm>
            <a:off x="6776752" y="5609084"/>
            <a:ext cx="1113724" cy="0"/>
          </a:xfrm>
          <a:prstGeom prst="straightConnector1">
            <a:avLst/>
          </a:prstGeom>
          <a:ln w="28575">
            <a:solidFill>
              <a:srgbClr val="F47B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C9FB9D08-2487-20FC-7F64-639D30C156DA}"/>
              </a:ext>
            </a:extLst>
          </p:cNvPr>
          <p:cNvCxnSpPr>
            <a:cxnSpLocks/>
          </p:cNvCxnSpPr>
          <p:nvPr/>
        </p:nvCxnSpPr>
        <p:spPr>
          <a:xfrm flipH="1">
            <a:off x="4374891" y="2537162"/>
            <a:ext cx="1113724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E8324D3-C121-22E5-BF8C-827C49725543}"/>
              </a:ext>
            </a:extLst>
          </p:cNvPr>
          <p:cNvSpPr txBox="1"/>
          <p:nvPr/>
        </p:nvSpPr>
        <p:spPr>
          <a:xfrm>
            <a:off x="361774" y="2373079"/>
            <a:ext cx="392314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B20"/>
              </a:buClr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Contrazione temporanea: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B20"/>
              </a:buClr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 volumi sono diminuiti, ma destinati a riallinearsi ai livelli pre-crisi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40A4F414-77CB-8EEA-60B9-E23F9130C0E6}"/>
              </a:ext>
            </a:extLst>
          </p:cNvPr>
          <p:cNvGrpSpPr/>
          <p:nvPr/>
        </p:nvGrpSpPr>
        <p:grpSpPr>
          <a:xfrm>
            <a:off x="2323348" y="1963025"/>
            <a:ext cx="7822237" cy="4735062"/>
            <a:chOff x="2257290" y="1967646"/>
            <a:chExt cx="7822237" cy="4735062"/>
          </a:xfrm>
        </p:grpSpPr>
        <p:graphicFrame>
          <p:nvGraphicFramePr>
            <p:cNvPr id="4" name="Grafico 3">
              <a:extLst>
                <a:ext uri="{FF2B5EF4-FFF2-40B4-BE49-F238E27FC236}">
                  <a16:creationId xmlns:a16="http://schemas.microsoft.com/office/drawing/2014/main" id="{8EC6880A-670D-E377-C82A-6D9BCB5939B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38169701"/>
                </p:ext>
              </p:extLst>
            </p:nvPr>
          </p:nvGraphicFramePr>
          <p:xfrm>
            <a:off x="2257290" y="1967646"/>
            <a:ext cx="7528560" cy="46344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D82F1592-CE7C-FBF2-2CD6-6AB9F7BAB09C}"/>
                </a:ext>
              </a:extLst>
            </p:cNvPr>
            <p:cNvSpPr/>
            <p:nvPr/>
          </p:nvSpPr>
          <p:spPr>
            <a:xfrm>
              <a:off x="8346558" y="6489700"/>
              <a:ext cx="1732969" cy="213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9863721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 1">
            <a:extLst>
              <a:ext uri="{FF2B5EF4-FFF2-40B4-BE49-F238E27FC236}">
                <a16:creationId xmlns:a16="http://schemas.microsoft.com/office/drawing/2014/main" id="{169E3C33-5D90-3375-1052-275C1804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76" y="40607"/>
            <a:ext cx="11486074" cy="723359"/>
          </a:xfrm>
        </p:spPr>
        <p:txBody>
          <a:bodyPr/>
          <a:lstStyle/>
          <a:p>
            <a:r>
              <a:rPr lang="it-IT" sz="2800">
                <a:latin typeface="Source Sans Pro SemiBold" panose="020B0603030403020204" pitchFamily="34" charset="0"/>
              </a:rPr>
              <a:t>Per gli operatori del settore, le principali sfide sono la preferenza dei consumatori per prodotti più economici e la pressione inflattiva</a:t>
            </a:r>
          </a:p>
        </p:txBody>
      </p:sp>
      <p:sp>
        <p:nvSpPr>
          <p:cNvPr id="8" name="Segnaposto testo 34">
            <a:extLst>
              <a:ext uri="{FF2B5EF4-FFF2-40B4-BE49-F238E27FC236}">
                <a16:creationId xmlns:a16="http://schemas.microsoft.com/office/drawing/2014/main" id="{35C53894-E292-130E-BF34-7ED68AB6B0A3}"/>
              </a:ext>
            </a:extLst>
          </p:cNvPr>
          <p:cNvSpPr txBox="1">
            <a:spLocks/>
          </p:cNvSpPr>
          <p:nvPr/>
        </p:nvSpPr>
        <p:spPr>
          <a:xfrm>
            <a:off x="596868" y="1044265"/>
            <a:ext cx="10960100" cy="615449"/>
          </a:xfrm>
          <a:prstGeom prst="rect">
            <a:avLst/>
          </a:prstGeom>
        </p:spPr>
        <p:txBody>
          <a:bodyPr/>
          <a:lstStyle>
            <a:lvl1pPr marL="269875" indent="-2698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Char char="§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541338" indent="-2714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2pPr>
            <a:lvl3pPr marL="804863" indent="-2635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3pPr>
            <a:lvl4pPr marL="10747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105000"/>
              <a:buFont typeface="Tahoma" pitchFamily="34" charset="0"/>
              <a:buChar char="-"/>
              <a:defRPr sz="2400">
                <a:solidFill>
                  <a:srgbClr val="020060"/>
                </a:solidFill>
                <a:latin typeface="+mn-lt"/>
                <a:ea typeface="MS PGothic" panose="020B0600070205080204" pitchFamily="34" charset="-128"/>
              </a:defRPr>
            </a:lvl4pPr>
            <a:lvl5pPr marL="2066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Tahoma" pitchFamily="34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Risposte alla domanda: «</a:t>
            </a:r>
            <a:r>
              <a:rPr kumimoji="0" lang="it-IT" sz="1800" b="1" i="1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Quali sono le principali sfide del suo settore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?»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(%</a:t>
            </a: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 del totale, possibilità di risposta multipla), 2024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C50DAF6-9316-B708-F8E1-8E03C19F4C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542633"/>
              </p:ext>
            </p:extLst>
          </p:nvPr>
        </p:nvGraphicFramePr>
        <p:xfrm>
          <a:off x="43386" y="1702284"/>
          <a:ext cx="12150723" cy="458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sellaDiTesto 201">
            <a:extLst>
              <a:ext uri="{FF2B5EF4-FFF2-40B4-BE49-F238E27FC236}">
                <a16:creationId xmlns:a16="http://schemas.microsoft.com/office/drawing/2014/main" id="{461BE6EA-0C98-A9DC-E46D-D3A5EF7A2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252" y="6427398"/>
            <a:ext cx="8697768" cy="28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900" tIns="51951" rIns="103900" bIns="51951">
            <a:spAutoFit/>
          </a:bodyPr>
          <a:lstStyle>
            <a:lvl1pPr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Fonte: survey TEHA Group agli associati </a:t>
            </a:r>
            <a:r>
              <a:rPr kumimoji="0" lang="it-IT" alt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APPLiA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, maggio 2024</a:t>
            </a:r>
          </a:p>
        </p:txBody>
      </p:sp>
    </p:spTree>
    <p:extLst>
      <p:ext uri="{BB962C8B-B14F-4D97-AF65-F5344CB8AC3E}">
        <p14:creationId xmlns:p14="http://schemas.microsoft.com/office/powerpoint/2010/main" val="453247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egnaposto testo 34">
            <a:extLst>
              <a:ext uri="{FF2B5EF4-FFF2-40B4-BE49-F238E27FC236}">
                <a16:creationId xmlns:a16="http://schemas.microsoft.com/office/drawing/2014/main" id="{9E068A4F-0EF7-CC38-2304-FE079EE39435}"/>
              </a:ext>
            </a:extLst>
          </p:cNvPr>
          <p:cNvSpPr txBox="1">
            <a:spLocks/>
          </p:cNvSpPr>
          <p:nvPr/>
        </p:nvSpPr>
        <p:spPr>
          <a:xfrm>
            <a:off x="416559" y="958263"/>
            <a:ext cx="5679441" cy="615451"/>
          </a:xfrm>
          <a:prstGeom prst="rect">
            <a:avLst/>
          </a:prstGeom>
        </p:spPr>
        <p:txBody>
          <a:bodyPr/>
          <a:lstStyle>
            <a:lvl1pPr marL="269875" indent="-2698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Char char="§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541338" indent="-2714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2pPr>
            <a:lvl3pPr marL="804863" indent="-2635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3pPr>
            <a:lvl4pPr marL="10747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105000"/>
              <a:buFont typeface="Tahoma" pitchFamily="34" charset="0"/>
              <a:buChar char="-"/>
              <a:defRPr sz="2400">
                <a:solidFill>
                  <a:srgbClr val="020060"/>
                </a:solidFill>
                <a:latin typeface="+mn-lt"/>
                <a:ea typeface="MS PGothic" panose="020B0600070205080204" pitchFamily="34" charset="-128"/>
              </a:defRPr>
            </a:lvl4pPr>
            <a:lvl5pPr marL="2066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Tahoma" pitchFamily="34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Risposte alla domanda: «</a:t>
            </a:r>
            <a:r>
              <a:rPr kumimoji="0" lang="it-IT" sz="1800" b="1" i="1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Negli ultimi anni, seguendo il trend di digitalizzazione del settore, la sua organizzazione ha attivato un canale di vendita online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?»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(% </a:t>
            </a: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del totale), 2024</a:t>
            </a:r>
          </a:p>
        </p:txBody>
      </p:sp>
      <p:sp>
        <p:nvSpPr>
          <p:cNvPr id="60" name="Titolo 1">
            <a:extLst>
              <a:ext uri="{FF2B5EF4-FFF2-40B4-BE49-F238E27FC236}">
                <a16:creationId xmlns:a16="http://schemas.microsoft.com/office/drawing/2014/main" id="{169E3C33-5D90-3375-1052-275C1804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76" y="61873"/>
            <a:ext cx="11486074" cy="723359"/>
          </a:xfrm>
        </p:spPr>
        <p:txBody>
          <a:bodyPr/>
          <a:lstStyle/>
          <a:p>
            <a:r>
              <a:rPr lang="it-IT" sz="2800">
                <a:latin typeface="Source Sans Pro SemiBold" panose="020B0603030403020204" pitchFamily="34" charset="0"/>
              </a:rPr>
              <a:t>Il 67% dei rispondenti ha aperto un canale di vendita online e ha riscontrato maggiore promozione del brand e interazione con il cliente</a:t>
            </a:r>
          </a:p>
        </p:txBody>
      </p:sp>
      <p:sp>
        <p:nvSpPr>
          <p:cNvPr id="7" name="Segnaposto testo 34">
            <a:extLst>
              <a:ext uri="{FF2B5EF4-FFF2-40B4-BE49-F238E27FC236}">
                <a16:creationId xmlns:a16="http://schemas.microsoft.com/office/drawing/2014/main" id="{D54119DF-4552-813F-545D-C2E5F62A0E36}"/>
              </a:ext>
            </a:extLst>
          </p:cNvPr>
          <p:cNvSpPr txBox="1">
            <a:spLocks/>
          </p:cNvSpPr>
          <p:nvPr/>
        </p:nvSpPr>
        <p:spPr>
          <a:xfrm>
            <a:off x="6193141" y="1047564"/>
            <a:ext cx="5679441" cy="615451"/>
          </a:xfrm>
          <a:prstGeom prst="rect">
            <a:avLst/>
          </a:prstGeom>
        </p:spPr>
        <p:txBody>
          <a:bodyPr/>
          <a:lstStyle>
            <a:lvl1pPr marL="269875" indent="-2698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Char char="§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541338" indent="-2714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2pPr>
            <a:lvl3pPr marL="804863" indent="-2635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3pPr>
            <a:lvl4pPr marL="10747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105000"/>
              <a:buFont typeface="Tahoma" pitchFamily="34" charset="0"/>
              <a:buChar char="-"/>
              <a:defRPr sz="2400">
                <a:solidFill>
                  <a:srgbClr val="020060"/>
                </a:solidFill>
                <a:latin typeface="+mn-lt"/>
                <a:ea typeface="MS PGothic" panose="020B0600070205080204" pitchFamily="34" charset="-128"/>
              </a:defRPr>
            </a:lvl4pPr>
            <a:lvl5pPr marL="2066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Tahoma" pitchFamily="34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Risposte alla domanda: «</a:t>
            </a:r>
            <a:r>
              <a:rPr kumimoji="0" lang="it-IT" sz="1800" b="1" i="1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Come pensa che il canale di vendita online possa avere impattato sulla sua attività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?»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(% </a:t>
            </a: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di coloro che hanno risposto «Sì», possibilità di risposta multipla), 2024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D1B640AE-2802-771E-FFB3-20F24C17DE4C}"/>
              </a:ext>
            </a:extLst>
          </p:cNvPr>
          <p:cNvGraphicFramePr>
            <a:graphicFrameLocks/>
          </p:cNvGraphicFramePr>
          <p:nvPr/>
        </p:nvGraphicFramePr>
        <p:xfrm>
          <a:off x="6692899" y="2586166"/>
          <a:ext cx="5284471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7EE3BA7-8D26-3485-CD8E-92AA9197067F}"/>
              </a:ext>
            </a:extLst>
          </p:cNvPr>
          <p:cNvCxnSpPr/>
          <p:nvPr/>
        </p:nvCxnSpPr>
        <p:spPr bwMode="auto">
          <a:xfrm flipV="1">
            <a:off x="4597400" y="2743200"/>
            <a:ext cx="2108200" cy="1371600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8709982-CB1C-F887-E74B-ABEE9EB4A2D4}"/>
              </a:ext>
            </a:extLst>
          </p:cNvPr>
          <p:cNvCxnSpPr/>
          <p:nvPr/>
        </p:nvCxnSpPr>
        <p:spPr bwMode="auto">
          <a:xfrm>
            <a:off x="4584700" y="4400550"/>
            <a:ext cx="2120900" cy="1085850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4E6E33CD-EF84-A542-6588-FBB3D7F7E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016908"/>
              </p:ext>
            </p:extLst>
          </p:nvPr>
        </p:nvGraphicFramePr>
        <p:xfrm>
          <a:off x="1196847" y="430086"/>
          <a:ext cx="4118864" cy="719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ACC3342-CC0C-DC41-7B47-9FB970B29A13}"/>
              </a:ext>
            </a:extLst>
          </p:cNvPr>
          <p:cNvSpPr txBox="1"/>
          <p:nvPr/>
        </p:nvSpPr>
        <p:spPr>
          <a:xfrm>
            <a:off x="201526" y="5670817"/>
            <a:ext cx="610950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B20"/>
              </a:buClr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Solamente il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33%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delle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aziende italiane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ha aperto un canale di vendita online, contro il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75% dei gruppi internazionali</a:t>
            </a:r>
          </a:p>
        </p:txBody>
      </p:sp>
      <p:sp>
        <p:nvSpPr>
          <p:cNvPr id="16" name="CasellaDiTesto 201">
            <a:extLst>
              <a:ext uri="{FF2B5EF4-FFF2-40B4-BE49-F238E27FC236}">
                <a16:creationId xmlns:a16="http://schemas.microsoft.com/office/drawing/2014/main" id="{1255C915-077D-15B6-9681-39F55CCB6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252" y="6427398"/>
            <a:ext cx="8697768" cy="28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900" tIns="51951" rIns="103900" bIns="51951">
            <a:spAutoFit/>
          </a:bodyPr>
          <a:lstStyle>
            <a:lvl1pPr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Fonte: survey TEHA Group agli associati </a:t>
            </a:r>
            <a:r>
              <a:rPr kumimoji="0" lang="it-IT" alt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APPLiA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, maggio 2024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267DAA8F-37FA-164C-4B80-0EA38BDF6CAD}"/>
              </a:ext>
            </a:extLst>
          </p:cNvPr>
          <p:cNvGraphicFramePr>
            <a:graphicFrameLocks/>
          </p:cNvGraphicFramePr>
          <p:nvPr/>
        </p:nvGraphicFramePr>
        <p:xfrm>
          <a:off x="6926396" y="2675727"/>
          <a:ext cx="4817476" cy="284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04004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71F45-A2B4-9345-3050-8EB7CFC36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232C7CC-70B6-9809-C231-A39352434907}"/>
              </a:ext>
            </a:extLst>
          </p:cNvPr>
          <p:cNvSpPr/>
          <p:nvPr/>
        </p:nvSpPr>
        <p:spPr bwMode="auto">
          <a:xfrm>
            <a:off x="0" y="502546"/>
            <a:ext cx="12192000" cy="561766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Messaggio 8</a:t>
            </a:r>
            <a:b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La sostenibilità ambientale è la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principale opportunità di sviluppo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nel settore degli elettrodomestici, con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un terzo delle aziende </a:t>
            </a:r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che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pensa di investirvi fino al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10%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del totale del proprio budget</a:t>
            </a:r>
            <a:endParaRPr kumimoji="0" lang="it-IT" sz="3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65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egnaposto testo 34">
            <a:extLst>
              <a:ext uri="{FF2B5EF4-FFF2-40B4-BE49-F238E27FC236}">
                <a16:creationId xmlns:a16="http://schemas.microsoft.com/office/drawing/2014/main" id="{9E068A4F-0EF7-CC38-2304-FE079EE39435}"/>
              </a:ext>
            </a:extLst>
          </p:cNvPr>
          <p:cNvSpPr txBox="1">
            <a:spLocks/>
          </p:cNvSpPr>
          <p:nvPr/>
        </p:nvSpPr>
        <p:spPr>
          <a:xfrm>
            <a:off x="416559" y="1127840"/>
            <a:ext cx="8697768" cy="723359"/>
          </a:xfrm>
          <a:prstGeom prst="rect">
            <a:avLst/>
          </a:prstGeom>
        </p:spPr>
        <p:txBody>
          <a:bodyPr/>
          <a:lstStyle>
            <a:lvl1pPr marL="269875" indent="-2698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Char char="§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541338" indent="-2714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2pPr>
            <a:lvl3pPr marL="804863" indent="-2635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3pPr>
            <a:lvl4pPr marL="10747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105000"/>
              <a:buFont typeface="Tahoma" pitchFamily="34" charset="0"/>
              <a:buChar char="-"/>
              <a:defRPr sz="2400">
                <a:solidFill>
                  <a:srgbClr val="020060"/>
                </a:solidFill>
                <a:latin typeface="+mn-lt"/>
                <a:ea typeface="MS PGothic" panose="020B0600070205080204" pitchFamily="34" charset="-128"/>
              </a:defRPr>
            </a:lvl4pPr>
            <a:lvl5pPr marL="2066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Tahoma" pitchFamily="34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Risposte alla domanda: «</a:t>
            </a:r>
            <a:r>
              <a:rPr kumimoji="0" lang="it-IT" sz="1800" b="1" i="1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Quali sono le principali opportunità del suo settore?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(% </a:t>
            </a: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del totale, possibilità di risposta multipla), 2024</a:t>
            </a:r>
          </a:p>
        </p:txBody>
      </p:sp>
      <p:sp>
        <p:nvSpPr>
          <p:cNvPr id="60" name="Titolo 1">
            <a:extLst>
              <a:ext uri="{FF2B5EF4-FFF2-40B4-BE49-F238E27FC236}">
                <a16:creationId xmlns:a16="http://schemas.microsoft.com/office/drawing/2014/main" id="{169E3C33-5D90-3375-1052-275C1804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37" y="61076"/>
            <a:ext cx="11259752" cy="723359"/>
          </a:xfrm>
        </p:spPr>
        <p:txBody>
          <a:bodyPr/>
          <a:lstStyle/>
          <a:p>
            <a:r>
              <a:rPr lang="it-IT" sz="2800">
                <a:latin typeface="Source Sans Pro SemiBold" panose="020B0603030403020204" pitchFamily="34" charset="0"/>
              </a:rPr>
              <a:t>La sostenibilità ambientale rappresenta la principale opportunità di sviluppo nel settore degli elettrodomestici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FABE00D9-7C9F-C6C3-B044-8BBC39D633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056111"/>
              </p:ext>
            </p:extLst>
          </p:nvPr>
        </p:nvGraphicFramePr>
        <p:xfrm>
          <a:off x="261282" y="1749160"/>
          <a:ext cx="8250082" cy="460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8E0276-1846-9320-AE46-27E854E53273}"/>
              </a:ext>
            </a:extLst>
          </p:cNvPr>
          <p:cNvSpPr txBox="1"/>
          <p:nvPr/>
        </p:nvSpPr>
        <p:spPr>
          <a:xfrm>
            <a:off x="8702350" y="3452894"/>
            <a:ext cx="2632946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B20"/>
              </a:buClr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Per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il 30%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dei rispondenti che hanno selezionato «sostenibilità ambientale», questo aspetto è anche considerato una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sfida</a:t>
            </a:r>
          </a:p>
        </p:txBody>
      </p:sp>
      <p:sp>
        <p:nvSpPr>
          <p:cNvPr id="13" name="CasellaDiTesto 201">
            <a:extLst>
              <a:ext uri="{FF2B5EF4-FFF2-40B4-BE49-F238E27FC236}">
                <a16:creationId xmlns:a16="http://schemas.microsoft.com/office/drawing/2014/main" id="{7120B631-A538-1B91-C934-9DE15C93C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252" y="6427398"/>
            <a:ext cx="8697768" cy="28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900" tIns="51951" rIns="103900" bIns="51951">
            <a:spAutoFit/>
          </a:bodyPr>
          <a:lstStyle>
            <a:lvl1pPr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Fonte: survey TEHA Group agli associati </a:t>
            </a:r>
            <a:r>
              <a:rPr kumimoji="0" lang="it-IT" alt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APPLiA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, maggio 2024</a:t>
            </a:r>
          </a:p>
        </p:txBody>
      </p:sp>
      <p:sp>
        <p:nvSpPr>
          <p:cNvPr id="5" name="Freccia circolare in giù 4">
            <a:extLst>
              <a:ext uri="{FF2B5EF4-FFF2-40B4-BE49-F238E27FC236}">
                <a16:creationId xmlns:a16="http://schemas.microsoft.com/office/drawing/2014/main" id="{06391302-F112-C6CB-1E9E-E7E528BE4999}"/>
              </a:ext>
            </a:extLst>
          </p:cNvPr>
          <p:cNvSpPr/>
          <p:nvPr/>
        </p:nvSpPr>
        <p:spPr>
          <a:xfrm rot="3106030">
            <a:off x="8521595" y="2489613"/>
            <a:ext cx="1132766" cy="435935"/>
          </a:xfrm>
          <a:prstGeom prst="curvedDownArrow">
            <a:avLst/>
          </a:prstGeom>
          <a:solidFill>
            <a:srgbClr val="F47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97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egnaposto testo 34">
            <a:extLst>
              <a:ext uri="{FF2B5EF4-FFF2-40B4-BE49-F238E27FC236}">
                <a16:creationId xmlns:a16="http://schemas.microsoft.com/office/drawing/2014/main" id="{9E068A4F-0EF7-CC38-2304-FE079EE39435}"/>
              </a:ext>
            </a:extLst>
          </p:cNvPr>
          <p:cNvSpPr txBox="1">
            <a:spLocks/>
          </p:cNvSpPr>
          <p:nvPr/>
        </p:nvSpPr>
        <p:spPr>
          <a:xfrm>
            <a:off x="363395" y="1118932"/>
            <a:ext cx="5679441" cy="615451"/>
          </a:xfrm>
          <a:prstGeom prst="rect">
            <a:avLst/>
          </a:prstGeom>
        </p:spPr>
        <p:txBody>
          <a:bodyPr/>
          <a:lstStyle>
            <a:lvl1pPr marL="269875" indent="-2698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Char char="§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541338" indent="-2714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2pPr>
            <a:lvl3pPr marL="804863" indent="-2635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3pPr>
            <a:lvl4pPr marL="10747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105000"/>
              <a:buFont typeface="Tahoma" pitchFamily="34" charset="0"/>
              <a:buChar char="-"/>
              <a:defRPr sz="2400">
                <a:solidFill>
                  <a:srgbClr val="020060"/>
                </a:solidFill>
                <a:latin typeface="+mn-lt"/>
                <a:ea typeface="MS PGothic" panose="020B0600070205080204" pitchFamily="34" charset="-128"/>
              </a:defRPr>
            </a:lvl4pPr>
            <a:lvl5pPr marL="2066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Tahoma" pitchFamily="34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Risposte alla domanda: «</a:t>
            </a:r>
            <a:r>
              <a:rPr kumimoji="0" lang="it-IT" sz="1800" b="1" i="1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I piani di investimento della sua azienda prevedono target specifici per il raggiungimento di una maggiore sostenibilità ambientale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?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»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(% </a:t>
            </a: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del totale), 2024</a:t>
            </a: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0" name="Titolo 1">
            <a:extLst>
              <a:ext uri="{FF2B5EF4-FFF2-40B4-BE49-F238E27FC236}">
                <a16:creationId xmlns:a16="http://schemas.microsoft.com/office/drawing/2014/main" id="{169E3C33-5D90-3375-1052-275C1804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07" y="83139"/>
            <a:ext cx="11716944" cy="723359"/>
          </a:xfrm>
        </p:spPr>
        <p:txBody>
          <a:bodyPr/>
          <a:lstStyle/>
          <a:p>
            <a:r>
              <a:rPr lang="it-IT" sz="2800">
                <a:latin typeface="Source Sans Pro SemiBold" panose="020B0603030403020204" pitchFamily="34" charset="0"/>
              </a:rPr>
              <a:t>¾ dei rispondenti hanno definito dei target per la sostenibilità ambientale</a:t>
            </a:r>
            <a:br>
              <a:rPr lang="it-IT" sz="2800">
                <a:latin typeface="Source Sans Pro SemiBold" panose="020B0603030403020204" pitchFamily="34" charset="0"/>
              </a:rPr>
            </a:br>
            <a:r>
              <a:rPr lang="it-IT" sz="2800">
                <a:latin typeface="Source Sans Pro SemiBold" panose="020B0603030403020204" pitchFamily="34" charset="0"/>
              </a:rPr>
              <a:t>ed un terzo pensa di investirvi fino al 10% del totale del proprio budget</a:t>
            </a:r>
          </a:p>
        </p:txBody>
      </p:sp>
      <p:sp>
        <p:nvSpPr>
          <p:cNvPr id="7" name="Segnaposto testo 34">
            <a:extLst>
              <a:ext uri="{FF2B5EF4-FFF2-40B4-BE49-F238E27FC236}">
                <a16:creationId xmlns:a16="http://schemas.microsoft.com/office/drawing/2014/main" id="{D54119DF-4552-813F-545D-C2E5F62A0E36}"/>
              </a:ext>
            </a:extLst>
          </p:cNvPr>
          <p:cNvSpPr txBox="1">
            <a:spLocks/>
          </p:cNvSpPr>
          <p:nvPr/>
        </p:nvSpPr>
        <p:spPr>
          <a:xfrm>
            <a:off x="6150609" y="1143257"/>
            <a:ext cx="5679441" cy="615451"/>
          </a:xfrm>
          <a:prstGeom prst="rect">
            <a:avLst/>
          </a:prstGeom>
        </p:spPr>
        <p:txBody>
          <a:bodyPr/>
          <a:lstStyle>
            <a:lvl1pPr marL="269875" indent="-2698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Char char="§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541338" indent="-2714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2pPr>
            <a:lvl3pPr marL="804863" indent="-2635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3pPr>
            <a:lvl4pPr marL="10747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105000"/>
              <a:buFont typeface="Tahoma" pitchFamily="34" charset="0"/>
              <a:buChar char="-"/>
              <a:defRPr sz="2400">
                <a:solidFill>
                  <a:srgbClr val="020060"/>
                </a:solidFill>
                <a:latin typeface="+mn-lt"/>
                <a:ea typeface="MS PGothic" panose="020B0600070205080204" pitchFamily="34" charset="-128"/>
              </a:defRPr>
            </a:lvl4pPr>
            <a:lvl5pPr marL="2066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Tahoma" pitchFamily="34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Risposte alla domanda: «</a:t>
            </a:r>
            <a:r>
              <a:rPr kumimoji="0" lang="it-IT" sz="1800" b="1" i="1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Quale ammontare di investimento è previsto espresso in percentuale sul fatturato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?»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(% </a:t>
            </a: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di coloro che hanno risposto «Sì»), 2024</a:t>
            </a: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D1B640AE-2802-771E-FFB3-20F24C17DE4C}"/>
              </a:ext>
            </a:extLst>
          </p:cNvPr>
          <p:cNvGraphicFramePr>
            <a:graphicFrameLocks/>
          </p:cNvGraphicFramePr>
          <p:nvPr/>
        </p:nvGraphicFramePr>
        <p:xfrm>
          <a:off x="6705600" y="2743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7EE3BA7-8D26-3485-CD8E-92AA9197067F}"/>
              </a:ext>
            </a:extLst>
          </p:cNvPr>
          <p:cNvCxnSpPr/>
          <p:nvPr/>
        </p:nvCxnSpPr>
        <p:spPr bwMode="auto">
          <a:xfrm flipV="1">
            <a:off x="4597400" y="2743200"/>
            <a:ext cx="2108200" cy="1371600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8709982-CB1C-F887-E74B-ABEE9EB4A2D4}"/>
              </a:ext>
            </a:extLst>
          </p:cNvPr>
          <p:cNvCxnSpPr/>
          <p:nvPr/>
        </p:nvCxnSpPr>
        <p:spPr bwMode="auto">
          <a:xfrm>
            <a:off x="4584700" y="4400550"/>
            <a:ext cx="2120900" cy="1085850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D665265-A6A9-05F5-11CE-27FDEC7880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365915"/>
              </p:ext>
            </p:extLst>
          </p:nvPr>
        </p:nvGraphicFramePr>
        <p:xfrm>
          <a:off x="314960" y="2142663"/>
          <a:ext cx="5679441" cy="414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93AB453-19AA-0894-4CA1-54AA71D55C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849355"/>
              </p:ext>
            </p:extLst>
          </p:nvPr>
        </p:nvGraphicFramePr>
        <p:xfrm>
          <a:off x="6704329" y="27548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asellaDiTesto 201">
            <a:extLst>
              <a:ext uri="{FF2B5EF4-FFF2-40B4-BE49-F238E27FC236}">
                <a16:creationId xmlns:a16="http://schemas.microsoft.com/office/drawing/2014/main" id="{327E73A3-7D8A-24F7-177E-DC993C9C6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252" y="6427398"/>
            <a:ext cx="8697768" cy="28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900" tIns="51951" rIns="103900" bIns="51951">
            <a:spAutoFit/>
          </a:bodyPr>
          <a:lstStyle>
            <a:lvl1pPr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Fonte: survey TEHA Group agli associati </a:t>
            </a:r>
            <a:r>
              <a:rPr kumimoji="0" lang="it-IT" alt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APPLiA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, maggio 2024</a:t>
            </a:r>
          </a:p>
        </p:txBody>
      </p:sp>
    </p:spTree>
    <p:extLst>
      <p:ext uri="{BB962C8B-B14F-4D97-AF65-F5344CB8AC3E}">
        <p14:creationId xmlns:p14="http://schemas.microsoft.com/office/powerpoint/2010/main" val="11676556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05988-6479-FFFA-696E-AB1472034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FCD67E-4D62-1DA0-DB5F-774922803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72" y="0"/>
            <a:ext cx="11740428" cy="918320"/>
          </a:xfrm>
        </p:spPr>
        <p:txBody>
          <a:bodyPr anchor="ctr"/>
          <a:lstStyle/>
          <a:p>
            <a:r>
              <a:rPr lang="it-IT" sz="2800">
                <a:solidFill>
                  <a:srgbClr val="F47B20"/>
                </a:solidFill>
              </a:rPr>
              <a:t>Il settore può contribuire alla transizione sostenibile garantendo prodotti duraturi, longevi ed efficienti, oltre a migliorare i processi produttivi…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E94FCA-2200-0D6F-B611-045C117966B8}"/>
              </a:ext>
            </a:extLst>
          </p:cNvPr>
          <p:cNvSpPr txBox="1"/>
          <p:nvPr/>
        </p:nvSpPr>
        <p:spPr>
          <a:xfrm>
            <a:off x="423985" y="1061295"/>
            <a:ext cx="10485020" cy="73866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Risposte alla domanda </a:t>
            </a:r>
            <a:r>
              <a:rPr kumimoji="0" lang="it-IT" sz="1800" b="1" i="1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«In che modo il settore degli elettrodomestici può contribuire alla transizione sostenibile e circolare del Paese?»</a:t>
            </a:r>
            <a:r>
              <a:rPr kumimoji="0" lang="it-IT" sz="2400" b="1" i="1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(valori % sul totale, possibilità di risposta multipla), 2024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4589A0F-6D4A-5595-03C5-091DBC1968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80880"/>
              </p:ext>
            </p:extLst>
          </p:nvPr>
        </p:nvGraphicFramePr>
        <p:xfrm>
          <a:off x="191649" y="1716104"/>
          <a:ext cx="8266551" cy="4637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17704BD-459E-243D-8A53-91209639EBD7}"/>
              </a:ext>
            </a:extLst>
          </p:cNvPr>
          <p:cNvSpPr txBox="1"/>
          <p:nvPr/>
        </p:nvSpPr>
        <p:spPr>
          <a:xfrm>
            <a:off x="8546702" y="1952316"/>
            <a:ext cx="3572746" cy="313932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B20"/>
              </a:buClr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L’ordine delle prime tre risposte cambia a seconda del settore: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B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Per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grandi elettrodomestici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è «</a:t>
            </a:r>
            <a:r>
              <a:rPr kumimoji="0" lang="it-IT" sz="180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maggiore efficienza energetica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»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B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Per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piccoli elettrodomestici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 è «durabilità e longevità dei prodotti»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B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Per la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componentistica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 è «</a:t>
            </a:r>
            <a:r>
              <a:rPr kumimoji="0" lang="it-IT" sz="180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ea typeface="+mn-ea"/>
                <a:cs typeface="+mn-cs"/>
              </a:rPr>
              <a:t>miglioramento dei processi di produzione»</a:t>
            </a:r>
          </a:p>
        </p:txBody>
      </p:sp>
      <p:sp>
        <p:nvSpPr>
          <p:cNvPr id="14" name="Parentesi graffa chiusa 13">
            <a:extLst>
              <a:ext uri="{FF2B5EF4-FFF2-40B4-BE49-F238E27FC236}">
                <a16:creationId xmlns:a16="http://schemas.microsoft.com/office/drawing/2014/main" id="{06F50B8F-9BEC-150B-6D94-919F9FAC03D3}"/>
              </a:ext>
            </a:extLst>
          </p:cNvPr>
          <p:cNvSpPr/>
          <p:nvPr/>
        </p:nvSpPr>
        <p:spPr>
          <a:xfrm>
            <a:off x="8183232" y="2025621"/>
            <a:ext cx="346636" cy="1321444"/>
          </a:xfrm>
          <a:prstGeom prst="rightBrac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5" name="CasellaDiTesto 201">
            <a:extLst>
              <a:ext uri="{FF2B5EF4-FFF2-40B4-BE49-F238E27FC236}">
                <a16:creationId xmlns:a16="http://schemas.microsoft.com/office/drawing/2014/main" id="{4852D471-BFE5-5AE2-80FC-BB8B797BE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252" y="6427398"/>
            <a:ext cx="8697768" cy="28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900" tIns="51951" rIns="103900" bIns="51951">
            <a:spAutoFit/>
          </a:bodyPr>
          <a:lstStyle>
            <a:lvl1pPr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20060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Fonte: survey TEHA Group agli associati </a:t>
            </a:r>
            <a:r>
              <a:rPr kumimoji="0" lang="it-IT" alt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APPLiA</a:t>
            </a: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, maggio 2024</a:t>
            </a:r>
          </a:p>
        </p:txBody>
      </p:sp>
    </p:spTree>
    <p:extLst>
      <p:ext uri="{BB962C8B-B14F-4D97-AF65-F5344CB8AC3E}">
        <p14:creationId xmlns:p14="http://schemas.microsoft.com/office/powerpoint/2010/main" val="16037521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71F45-A2B4-9345-3050-8EB7CFC36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232C7CC-70B6-9809-C231-A39352434907}"/>
              </a:ext>
            </a:extLst>
          </p:cNvPr>
          <p:cNvSpPr/>
          <p:nvPr/>
        </p:nvSpPr>
        <p:spPr bwMode="auto">
          <a:xfrm>
            <a:off x="0" y="868101"/>
            <a:ext cx="12192000" cy="4973899"/>
          </a:xfrm>
          <a:prstGeom prst="rect">
            <a:avLst/>
          </a:prstGeom>
          <a:solidFill>
            <a:srgbClr val="001E60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Messaggio 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Grazie alla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sostituzione </a:t>
            </a:r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in ottica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efficiente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del parco elettrodomestici italiano</a:t>
            </a:r>
            <a:r>
              <a:rPr lang="it-IT" sz="3200" dirty="0">
                <a:solidFill>
                  <a:schemeClr val="bg1"/>
                </a:solidFill>
                <a:latin typeface="Source Sans Pro"/>
                <a:ea typeface="MS PGothic" pitchFamily="34" charset="-128"/>
              </a:rPr>
              <a:t>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è possibile abilitare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risparmi energetici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fino a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14 TWh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annui, con una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riduzione delle emissioni di CO</a:t>
            </a:r>
            <a:r>
              <a:rPr kumimoji="0" lang="it-IT" sz="32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2 </a:t>
            </a:r>
            <a:r>
              <a:rPr kumimoji="0" lang="it-IT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fino </a:t>
            </a:r>
            <a:r>
              <a:rPr kumimoji="0" lang="it-IT" sz="3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</a:t>
            </a:r>
            <a:r>
              <a:rPr kumimoji="0" lang="it-IT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4,7 milioni di tonnellate </a:t>
            </a:r>
            <a:r>
              <a:rPr kumimoji="0" lang="it-IT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l’anno, per un </a:t>
            </a:r>
            <a:r>
              <a:rPr kumimoji="0" lang="it-IT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beneficio economico </a:t>
            </a:r>
            <a:r>
              <a:rPr kumimoji="0" lang="it-IT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complessivo fino</a:t>
            </a:r>
            <a:br>
              <a:rPr kumimoji="0" lang="it-IT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 </a:t>
            </a:r>
            <a:r>
              <a:rPr kumimoji="0" lang="it-IT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3 miliardi di Euro </a:t>
            </a:r>
            <a:r>
              <a:rPr kumimoji="0" lang="it-IT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annui</a:t>
            </a:r>
            <a:endParaRPr kumimoji="0" lang="it-IT" sz="3200" b="0" i="0" u="none" strike="noStrike" kern="120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327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88749D-9F16-0279-694B-02F5266D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 Italia gli elettrodomestici sono responsabili del 58% dei consumi elettrici domestici…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934C9A-CA23-12C9-E5ED-AA8EB3644F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22453" y="1530034"/>
            <a:ext cx="4084866" cy="2296656"/>
          </a:xfrm>
        </p:spPr>
        <p:txBody>
          <a:bodyPr/>
          <a:lstStyle/>
          <a:p>
            <a:r>
              <a:rPr lang="it-IT" sz="1800"/>
              <a:t>In Italia il </a:t>
            </a:r>
            <a:r>
              <a:rPr lang="it-IT" b="1">
                <a:solidFill>
                  <a:srgbClr val="F47B20"/>
                </a:solidFill>
              </a:rPr>
              <a:t>58% </a:t>
            </a:r>
            <a:r>
              <a:rPr lang="it-IT" sz="1800"/>
              <a:t>dei consumi domestici sono legati agli </a:t>
            </a:r>
            <a:r>
              <a:rPr lang="it-IT" sz="1800" b="1"/>
              <a:t>elettrodomestici</a:t>
            </a:r>
          </a:p>
          <a:p>
            <a:r>
              <a:rPr lang="it-IT" sz="1800"/>
              <a:t>Gli apparecchi presenti nelle abitazioni, mediamente con </a:t>
            </a:r>
            <a:r>
              <a:rPr lang="it-IT" sz="1800" b="1"/>
              <a:t>oltre </a:t>
            </a:r>
            <a:r>
              <a:rPr lang="it-IT" b="1">
                <a:solidFill>
                  <a:srgbClr val="F47B20"/>
                </a:solidFill>
              </a:rPr>
              <a:t>12</a:t>
            </a:r>
            <a:r>
              <a:rPr lang="it-IT" b="1"/>
              <a:t> </a:t>
            </a:r>
            <a:r>
              <a:rPr lang="it-IT" sz="1800" b="1"/>
              <a:t>anni </a:t>
            </a:r>
            <a:r>
              <a:rPr lang="it-IT" sz="1800"/>
              <a:t>di vita, sono molto </a:t>
            </a:r>
            <a:r>
              <a:rPr lang="it-IT" sz="1800" b="1"/>
              <a:t>energivori</a:t>
            </a:r>
            <a:r>
              <a:rPr lang="it-IT" sz="1800"/>
              <a:t> rispetto agli apparecchi di nuova generazione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B9DBDEA-0CDA-D9FA-DC3B-E5E12DA40089}"/>
              </a:ext>
            </a:extLst>
          </p:cNvPr>
          <p:cNvSpPr txBox="1"/>
          <p:nvPr/>
        </p:nvSpPr>
        <p:spPr>
          <a:xfrm>
            <a:off x="909401" y="1206869"/>
            <a:ext cx="5083960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Ripartizione dei consumi elettrici delle abitazioni in Italia </a:t>
            </a:r>
            <a:r>
              <a:rPr kumimoji="0" lang="it-IT" sz="180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(valori %), 2024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CE208DC-9812-D07D-1CDC-A62BEEA3F4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940563"/>
              </p:ext>
            </p:extLst>
          </p:nvPr>
        </p:nvGraphicFramePr>
        <p:xfrm>
          <a:off x="559394" y="2057399"/>
          <a:ext cx="5536605" cy="390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id="{994FAEB7-7EA2-C6DA-1F77-A5F4CDCC6B5E}"/>
              </a:ext>
            </a:extLst>
          </p:cNvPr>
          <p:cNvSpPr/>
          <p:nvPr/>
        </p:nvSpPr>
        <p:spPr>
          <a:xfrm>
            <a:off x="6722452" y="4284962"/>
            <a:ext cx="4084866" cy="1522491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srgbClr val="001E60"/>
                </a:solidFill>
                <a:latin typeface="Source Sans Pro"/>
              </a:rPr>
              <a:t>S</a:t>
            </a:r>
            <a:r>
              <a:rPr kumimoji="0" lang="it-IT" sz="1800" b="1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ostituire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i vecchi apparecchi con quelli più efficienti comporta a livello di sistema Paese un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notevole risparmio energetico</a:t>
            </a:r>
          </a:p>
        </p:txBody>
      </p:sp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624B389D-C16C-74CB-AF57-624C23E86C3E}"/>
              </a:ext>
            </a:extLst>
          </p:cNvPr>
          <p:cNvSpPr/>
          <p:nvPr/>
        </p:nvSpPr>
        <p:spPr bwMode="auto">
          <a:xfrm rot="10800000">
            <a:off x="6722452" y="3918129"/>
            <a:ext cx="4084866" cy="162381"/>
          </a:xfrm>
          <a:prstGeom prst="triangle">
            <a:avLst/>
          </a:prstGeom>
          <a:solidFill>
            <a:srgbClr val="D7D7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9" name="CasellaDiTesto 201">
            <a:extLst>
              <a:ext uri="{FF2B5EF4-FFF2-40B4-BE49-F238E27FC236}">
                <a16:creationId xmlns:a16="http://schemas.microsoft.com/office/drawing/2014/main" id="{88474F49-9B62-8E33-AAED-20242C612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441" y="6400351"/>
            <a:ext cx="7293230" cy="29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Fonte: elaborazione TEHA Group su dati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APPLiA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Italia, 2024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773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9EC01-1DF9-4DEC-0546-B1B9A6E9E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A0B3AE8-4CED-C1B1-07AF-84C889897EF0}"/>
              </a:ext>
            </a:extLst>
          </p:cNvPr>
          <p:cNvSpPr/>
          <p:nvPr/>
        </p:nvSpPr>
        <p:spPr bwMode="auto">
          <a:xfrm>
            <a:off x="477044" y="2034539"/>
            <a:ext cx="3454876" cy="316305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47B2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7297E63-F97A-07A5-C8AF-8B8FFD41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63" y="-10633"/>
            <a:ext cx="11696195" cy="908919"/>
          </a:xfrm>
        </p:spPr>
        <p:txBody>
          <a:bodyPr/>
          <a:lstStyle/>
          <a:p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rPr>
              <a:t>Frigoriferi, congelatori, lavatrici e lavastoviglie rappresentano il 70% dei consumi da elettrodomestici</a:t>
            </a:r>
            <a:r>
              <a:rPr lang="it-IT" kern="0"/>
              <a:t>, con una vita media </a:t>
            </a:r>
            <a:r>
              <a:rPr lang="it-IT"/>
              <a:t>che va dai </a:t>
            </a:r>
            <a:r>
              <a:rPr lang="it-IT" kern="0"/>
              <a:t>12 ai 20 anni…</a:t>
            </a:r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F4334FF-442E-E994-6D54-117A107AC28D}"/>
              </a:ext>
            </a:extLst>
          </p:cNvPr>
          <p:cNvSpPr txBox="1"/>
          <p:nvPr/>
        </p:nvSpPr>
        <p:spPr>
          <a:xfrm>
            <a:off x="214155" y="1068370"/>
            <a:ext cx="4014945" cy="92333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Unità installate di elettrodomestici per tipologia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(milioni di unità), 2022</a:t>
            </a:r>
          </a:p>
        </p:txBody>
      </p:sp>
      <p:sp>
        <p:nvSpPr>
          <p:cNvPr id="5" name="CasellaDiTesto 201">
            <a:extLst>
              <a:ext uri="{FF2B5EF4-FFF2-40B4-BE49-F238E27FC236}">
                <a16:creationId xmlns:a16="http://schemas.microsoft.com/office/drawing/2014/main" id="{B401459A-154B-DC11-E124-19CF17C91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441" y="6400351"/>
            <a:ext cx="7293230" cy="29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Fonte: elaborazione TEHA Group su dati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APPLiA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Italia ed ENEA, 2024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F044135-28E9-F8AD-0B95-8E2EB414FC55}"/>
              </a:ext>
            </a:extLst>
          </p:cNvPr>
          <p:cNvSpPr txBox="1"/>
          <p:nvPr/>
        </p:nvSpPr>
        <p:spPr>
          <a:xfrm>
            <a:off x="477044" y="5441388"/>
            <a:ext cx="3454876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Per un totale di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7</a:t>
            </a:r>
            <a:r>
              <a:rPr lang="it-IT" sz="2000" b="1">
                <a:solidFill>
                  <a:srgbClr val="F47B20"/>
                </a:solidFill>
                <a:latin typeface="Source Sans Pro (Corpo)"/>
              </a:rPr>
              <a:t>6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,6 milioni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di elettrodomestici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44065E8-0431-8D30-9FEE-CC6548BE4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94482"/>
              </p:ext>
            </p:extLst>
          </p:nvPr>
        </p:nvGraphicFramePr>
        <p:xfrm>
          <a:off x="560070" y="1927859"/>
          <a:ext cx="4969905" cy="3254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riangolo isoscele 6">
            <a:extLst>
              <a:ext uri="{FF2B5EF4-FFF2-40B4-BE49-F238E27FC236}">
                <a16:creationId xmlns:a16="http://schemas.microsoft.com/office/drawing/2014/main" id="{FEE3D9AA-16FB-7348-9BBD-88B1C5F48836}"/>
              </a:ext>
            </a:extLst>
          </p:cNvPr>
          <p:cNvSpPr/>
          <p:nvPr/>
        </p:nvSpPr>
        <p:spPr bwMode="auto">
          <a:xfrm rot="10800000">
            <a:off x="477044" y="5309600"/>
            <a:ext cx="3454876" cy="93728"/>
          </a:xfrm>
          <a:prstGeom prst="triangle">
            <a:avLst/>
          </a:prstGeom>
          <a:solidFill>
            <a:srgbClr val="F47B20"/>
          </a:solidFill>
          <a:ln w="952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4D2994-1FC1-F563-056F-38E632565D69}"/>
              </a:ext>
            </a:extLst>
          </p:cNvPr>
          <p:cNvSpPr txBox="1"/>
          <p:nvPr/>
        </p:nvSpPr>
        <p:spPr>
          <a:xfrm>
            <a:off x="4312126" y="1098080"/>
            <a:ext cx="4014945" cy="92333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Età media dello stock di elettrodomestici per tipologia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(anni), 2021</a:t>
            </a: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3FE24160-543E-8984-3164-2BAB8AF1FDD0}"/>
              </a:ext>
            </a:extLst>
          </p:cNvPr>
          <p:cNvGrpSpPr/>
          <p:nvPr/>
        </p:nvGrpSpPr>
        <p:grpSpPr>
          <a:xfrm>
            <a:off x="4079474" y="2066833"/>
            <a:ext cx="4087599" cy="3445771"/>
            <a:chOff x="4285214" y="2066833"/>
            <a:chExt cx="4087599" cy="3445771"/>
          </a:xfrm>
        </p:grpSpPr>
        <p:sp>
          <p:nvSpPr>
            <p:cNvPr id="11" name="Freccia a destra 10">
              <a:extLst>
                <a:ext uri="{FF2B5EF4-FFF2-40B4-BE49-F238E27FC236}">
                  <a16:creationId xmlns:a16="http://schemas.microsoft.com/office/drawing/2014/main" id="{66C30DCD-5E28-51B4-1904-51672C75A3F9}"/>
                </a:ext>
              </a:extLst>
            </p:cNvPr>
            <p:cNvSpPr/>
            <p:nvPr/>
          </p:nvSpPr>
          <p:spPr bwMode="auto">
            <a:xfrm>
              <a:off x="4926330" y="2360415"/>
              <a:ext cx="3348990" cy="416599"/>
            </a:xfrm>
            <a:prstGeom prst="rightArrow">
              <a:avLst/>
            </a:prstGeom>
            <a:solidFill>
              <a:srgbClr val="F47B20"/>
            </a:solidFill>
            <a:ln w="9525" cap="flat" cmpd="sng" algn="ctr">
              <a:solidFill>
                <a:srgbClr val="F47B2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20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4" name="Freccia a destra 13">
              <a:extLst>
                <a:ext uri="{FF2B5EF4-FFF2-40B4-BE49-F238E27FC236}">
                  <a16:creationId xmlns:a16="http://schemas.microsoft.com/office/drawing/2014/main" id="{0CF017EC-5B77-5DAA-5798-81F1CB27841B}"/>
                </a:ext>
              </a:extLst>
            </p:cNvPr>
            <p:cNvSpPr/>
            <p:nvPr/>
          </p:nvSpPr>
          <p:spPr bwMode="auto">
            <a:xfrm>
              <a:off x="4926330" y="3111079"/>
              <a:ext cx="3348990" cy="416599"/>
            </a:xfrm>
            <a:prstGeom prst="rightArrow">
              <a:avLst/>
            </a:prstGeom>
            <a:solidFill>
              <a:srgbClr val="F47B20"/>
            </a:solidFill>
            <a:ln w="9525" cap="flat" cmpd="sng" algn="ctr">
              <a:solidFill>
                <a:srgbClr val="F47B2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20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5" name="Freccia a destra 14">
              <a:extLst>
                <a:ext uri="{FF2B5EF4-FFF2-40B4-BE49-F238E27FC236}">
                  <a16:creationId xmlns:a16="http://schemas.microsoft.com/office/drawing/2014/main" id="{83C6D074-189F-270A-767D-C5FB45244924}"/>
                </a:ext>
              </a:extLst>
            </p:cNvPr>
            <p:cNvSpPr/>
            <p:nvPr/>
          </p:nvSpPr>
          <p:spPr bwMode="auto">
            <a:xfrm>
              <a:off x="4926330" y="3861743"/>
              <a:ext cx="3348990" cy="416599"/>
            </a:xfrm>
            <a:prstGeom prst="rightArrow">
              <a:avLst/>
            </a:prstGeom>
            <a:solidFill>
              <a:srgbClr val="F47B20"/>
            </a:solidFill>
            <a:ln w="9525" cap="flat" cmpd="sng" algn="ctr">
              <a:solidFill>
                <a:srgbClr val="F47B2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20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6" name="Freccia a destra 15">
              <a:extLst>
                <a:ext uri="{FF2B5EF4-FFF2-40B4-BE49-F238E27FC236}">
                  <a16:creationId xmlns:a16="http://schemas.microsoft.com/office/drawing/2014/main" id="{A9C05F2C-0897-10D9-3E28-A5B314B26A1A}"/>
                </a:ext>
              </a:extLst>
            </p:cNvPr>
            <p:cNvSpPr/>
            <p:nvPr/>
          </p:nvSpPr>
          <p:spPr bwMode="auto">
            <a:xfrm>
              <a:off x="4926330" y="4575990"/>
              <a:ext cx="3348990" cy="416599"/>
            </a:xfrm>
            <a:prstGeom prst="rightArrow">
              <a:avLst/>
            </a:prstGeom>
            <a:solidFill>
              <a:srgbClr val="F47B20"/>
            </a:solidFill>
            <a:ln w="9525" cap="flat" cmpd="sng" algn="ctr">
              <a:solidFill>
                <a:srgbClr val="F47B2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20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B9ACEAC8-CF32-E007-75A1-B5B13501D32C}"/>
                </a:ext>
              </a:extLst>
            </p:cNvPr>
            <p:cNvSpPr/>
            <p:nvPr/>
          </p:nvSpPr>
          <p:spPr bwMode="auto">
            <a:xfrm>
              <a:off x="6910215" y="2388714"/>
              <a:ext cx="360000" cy="360000"/>
            </a:xfrm>
            <a:prstGeom prst="ellipse">
              <a:avLst/>
            </a:prstGeom>
            <a:solidFill>
              <a:srgbClr val="001E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20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52A84C76-4DEB-D066-85A3-0E96B1DAFA6F}"/>
                </a:ext>
              </a:extLst>
            </p:cNvPr>
            <p:cNvSpPr txBox="1"/>
            <p:nvPr/>
          </p:nvSpPr>
          <p:spPr>
            <a:xfrm>
              <a:off x="6444817" y="2066833"/>
              <a:ext cx="129079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 (Corpo)"/>
                  <a:ea typeface="+mn-ea"/>
                  <a:cs typeface="+mn-cs"/>
                </a:rPr>
                <a:t>14-18</a:t>
              </a:r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5C3F0862-31B8-6E2C-D22E-346683C8ABC1}"/>
                </a:ext>
              </a:extLst>
            </p:cNvPr>
            <p:cNvSpPr/>
            <p:nvPr/>
          </p:nvSpPr>
          <p:spPr bwMode="auto">
            <a:xfrm>
              <a:off x="7547415" y="4635187"/>
              <a:ext cx="360000" cy="360000"/>
            </a:xfrm>
            <a:prstGeom prst="ellipse">
              <a:avLst/>
            </a:prstGeom>
            <a:solidFill>
              <a:srgbClr val="001E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20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7617F5DD-560F-CEEF-4739-101BD4B33CFE}"/>
                </a:ext>
              </a:extLst>
            </p:cNvPr>
            <p:cNvSpPr txBox="1"/>
            <p:nvPr/>
          </p:nvSpPr>
          <p:spPr>
            <a:xfrm>
              <a:off x="7082017" y="4313306"/>
              <a:ext cx="129079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 (Corpo)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9E10BEBD-79D0-606F-A45C-942C17CC14C5}"/>
                </a:ext>
              </a:extLst>
            </p:cNvPr>
            <p:cNvSpPr/>
            <p:nvPr/>
          </p:nvSpPr>
          <p:spPr bwMode="auto">
            <a:xfrm>
              <a:off x="6616845" y="3158334"/>
              <a:ext cx="360000" cy="360000"/>
            </a:xfrm>
            <a:prstGeom prst="ellipse">
              <a:avLst/>
            </a:prstGeom>
            <a:solidFill>
              <a:srgbClr val="001E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20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3BC957E3-8D30-A419-A19C-1858EEF1B852}"/>
                </a:ext>
              </a:extLst>
            </p:cNvPr>
            <p:cNvSpPr txBox="1"/>
            <p:nvPr/>
          </p:nvSpPr>
          <p:spPr>
            <a:xfrm>
              <a:off x="6151447" y="2836453"/>
              <a:ext cx="129079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 (Corpo)"/>
                  <a:ea typeface="+mn-ea"/>
                  <a:cs typeface="+mn-cs"/>
                </a:rPr>
                <a:t>12-14</a:t>
              </a:r>
            </a:p>
          </p:txBody>
        </p: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5F725046-5774-7424-6DAF-8EB529622314}"/>
                </a:ext>
              </a:extLst>
            </p:cNvPr>
            <p:cNvSpPr/>
            <p:nvPr/>
          </p:nvSpPr>
          <p:spPr bwMode="auto">
            <a:xfrm>
              <a:off x="6621390" y="3927090"/>
              <a:ext cx="360000" cy="360000"/>
            </a:xfrm>
            <a:prstGeom prst="ellipse">
              <a:avLst/>
            </a:prstGeom>
            <a:solidFill>
              <a:srgbClr val="001E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2006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7DFACC59-907D-DA21-75EB-26A54D621681}"/>
                </a:ext>
              </a:extLst>
            </p:cNvPr>
            <p:cNvSpPr txBox="1"/>
            <p:nvPr/>
          </p:nvSpPr>
          <p:spPr>
            <a:xfrm>
              <a:off x="6155992" y="3605209"/>
              <a:ext cx="129079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 (Corpo)"/>
                  <a:ea typeface="+mn-ea"/>
                  <a:cs typeface="+mn-cs"/>
                </a:rPr>
                <a:t>12-14</a:t>
              </a:r>
            </a:p>
          </p:txBody>
        </p: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417782C3-AEA6-0AC3-C180-DC2EA2E344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26330" y="2183130"/>
              <a:ext cx="0" cy="2999262"/>
            </a:xfrm>
            <a:prstGeom prst="line">
              <a:avLst/>
            </a:prstGeom>
            <a:solidFill>
              <a:srgbClr val="FF9900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71CF609A-0CB5-57D7-6620-15E4F11E2BBC}"/>
                </a:ext>
              </a:extLst>
            </p:cNvPr>
            <p:cNvSpPr txBox="1"/>
            <p:nvPr/>
          </p:nvSpPr>
          <p:spPr>
            <a:xfrm>
              <a:off x="4285214" y="5143272"/>
              <a:ext cx="129079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Source Sans Pro (Corpo)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29" name="Rettangolo 7">
            <a:extLst>
              <a:ext uri="{FF2B5EF4-FFF2-40B4-BE49-F238E27FC236}">
                <a16:creationId xmlns:a16="http://schemas.microsoft.com/office/drawing/2014/main" id="{FD479F13-2EFE-301C-939B-C3D9C6C84CE1}"/>
              </a:ext>
            </a:extLst>
          </p:cNvPr>
          <p:cNvSpPr/>
          <p:nvPr/>
        </p:nvSpPr>
        <p:spPr bwMode="auto">
          <a:xfrm>
            <a:off x="8485312" y="1103370"/>
            <a:ext cx="3286794" cy="519264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Poco più del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3%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degli apparecchi installati nelle abitazioni è riconducibile a prodotti di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classi energetiche elevate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, con percentuali ancor più basse per la categoria dei frigoriferi e dei congelatori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Tale evidenza, unitamente all’anzianità del parco installato, significa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ampi spazi di miglioramento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del mercato italiano in termini di performance di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efficienza energetica</a:t>
            </a:r>
          </a:p>
        </p:txBody>
      </p:sp>
    </p:spTree>
    <p:extLst>
      <p:ext uri="{BB962C8B-B14F-4D97-AF65-F5344CB8AC3E}">
        <p14:creationId xmlns:p14="http://schemas.microsoft.com/office/powerpoint/2010/main" val="243788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4ABC92-91FE-E1B6-57AF-25EFEB79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rPr>
              <a:t>I messaggi chiave dello Studio (2/2)</a:t>
            </a:r>
            <a:endParaRPr lang="it-IT" sz="28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1CB3C2-13D0-8F33-FA4A-28B4739E57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313" y="1113460"/>
            <a:ext cx="11718188" cy="4780723"/>
          </a:xfrm>
        </p:spPr>
        <p:txBody>
          <a:bodyPr/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+mj-lt"/>
              <a:buAutoNum type="arabicPeriod" startAt="6"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Circa il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70%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degli operatori del settore riconosce </a:t>
            </a:r>
            <a:r>
              <a:rPr lang="it-IT" sz="1700" dirty="0">
                <a:latin typeface="Source Sans Pro"/>
                <a:ea typeface="MS PGothic" pitchFamily="34" charset="-128"/>
              </a:rPr>
              <a:t>alcuni </a:t>
            </a:r>
            <a:r>
              <a:rPr lang="it-IT" sz="1700" b="1" dirty="0">
                <a:latin typeface="Source Sans Pro"/>
                <a:ea typeface="MS PGothic" pitchFamily="34" charset="-128"/>
              </a:rPr>
              <a:t>elementi distintivi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all’industria degli elettrodomestici italiana</a:t>
            </a:r>
            <a:r>
              <a:rPr lang="it-IT" sz="1700" dirty="0">
                <a:latin typeface="Source Sans Pro"/>
                <a:ea typeface="MS PGothic" pitchFamily="34" charset="-128"/>
              </a:rPr>
              <a:t>: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qualità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,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artigianalità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e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know-how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. A livello internazionale tale distintività è percepita in maniera differenziata a seconda del mercato di sbocco</a:t>
            </a:r>
            <a:r>
              <a:rPr lang="it-IT" sz="1700" dirty="0">
                <a:latin typeface="Source Sans Pro"/>
                <a:ea typeface="MS PGothic" pitchFamily="34" charset="-128"/>
              </a:rPr>
              <a:t>: in </a:t>
            </a:r>
            <a:r>
              <a:rPr lang="it-IT" sz="1700" b="1" dirty="0">
                <a:latin typeface="Source Sans Pro"/>
                <a:ea typeface="MS PGothic" pitchFamily="34" charset="-128"/>
              </a:rPr>
              <a:t>Nord America e in Asia il valore del Made in </a:t>
            </a:r>
            <a:r>
              <a:rPr lang="it-IT" sz="1700" b="1" dirty="0" err="1">
                <a:latin typeface="Source Sans Pro"/>
                <a:ea typeface="MS PGothic" pitchFamily="34" charset="-128"/>
              </a:rPr>
              <a:t>Italy</a:t>
            </a:r>
            <a:r>
              <a:rPr lang="it-IT" sz="1700" b="1" dirty="0">
                <a:latin typeface="Source Sans Pro"/>
                <a:ea typeface="MS PGothic" pitchFamily="34" charset="-128"/>
              </a:rPr>
              <a:t> viene maggiormente percepito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+mj-lt"/>
              <a:buAutoNum type="arabicPeriod" startAt="6"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Il settore degli elettrodomestici sta affrontando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alcuni fattori di crisi</a:t>
            </a:r>
            <a:r>
              <a:rPr kumimoji="0" lang="it-IT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,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</a:t>
            </a:r>
            <a:r>
              <a:rPr kumimoji="0" lang="it-IT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con impatti diretti sul business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: </a:t>
            </a:r>
            <a:r>
              <a:rPr lang="it-IT" sz="1700" b="1" dirty="0">
                <a:latin typeface="Source Sans Pro"/>
                <a:ea typeface="MS PGothic" pitchFamily="34" charset="-128"/>
              </a:rPr>
              <a:t>9 operatori su 10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hanno sperimentato una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contrazione duratura dei volumi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di vendita e i consumatori preferiscono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prodotti meno costosi</a:t>
            </a:r>
            <a:r>
              <a:rPr lang="it-IT" sz="1700" b="1" dirty="0">
                <a:latin typeface="Source Sans Pro"/>
                <a:ea typeface="MS PGothic" pitchFamily="34" charset="-128"/>
              </a:rPr>
              <a:t> </a:t>
            </a:r>
            <a:r>
              <a:rPr lang="it-IT" sz="1700" dirty="0">
                <a:latin typeface="Source Sans Pro"/>
                <a:ea typeface="MS PGothic" pitchFamily="34" charset="-128"/>
              </a:rPr>
              <a:t>per difendersi </a:t>
            </a:r>
            <a:r>
              <a:rPr kumimoji="0" lang="it-IT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dell’inflazione</a:t>
            </a:r>
            <a:r>
              <a:rPr lang="it-IT" sz="1700" dirty="0">
                <a:latin typeface="Source Sans Pro"/>
                <a:ea typeface="MS PGothic" pitchFamily="34" charset="-128"/>
              </a:rPr>
              <a:t>. Per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</a:t>
            </a:r>
            <a:r>
              <a:rPr lang="it-IT" sz="1700" dirty="0">
                <a:latin typeface="Source Sans Pro"/>
                <a:ea typeface="MS PGothic" pitchFamily="34" charset="-128"/>
              </a:rPr>
              <a:t>rimanere competitivi è cruciale puntare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su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innovazione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e sviluppo dei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canali online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+mj-lt"/>
              <a:buAutoNum type="arabicPeriod" startAt="6"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La sostenibilità ambientale è la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principale opportunità di sviluppo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nel settore degli elettrodomestici, con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un terzo delle aziende </a:t>
            </a:r>
            <a:r>
              <a:rPr kumimoji="0" lang="it-IT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che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pensa di investirvi fino al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10%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del totale del proprio budget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+mj-lt"/>
              <a:buAutoNum type="arabicPeriod" startAt="6"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Grazie alla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sostituzione </a:t>
            </a:r>
            <a:r>
              <a:rPr kumimoji="0" lang="it-IT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in ottica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efficiente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del parco elettrodomestici italiano</a:t>
            </a:r>
            <a:r>
              <a:rPr lang="it-IT" sz="1700" dirty="0">
                <a:latin typeface="Source Sans Pro"/>
                <a:ea typeface="MS PGothic" pitchFamily="34" charset="-128"/>
              </a:rPr>
              <a:t>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è possibile abilitare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risparmi energetici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fino a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14 TWh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annui, con una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riduzione delle emissioni di CO</a:t>
            </a:r>
            <a:r>
              <a:rPr kumimoji="0" lang="it-IT" sz="17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2 </a:t>
            </a:r>
            <a:r>
              <a:rPr kumimoji="0" lang="it-IT" sz="17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fino </a:t>
            </a:r>
            <a:r>
              <a:rPr kumimoji="0" lang="it-IT" sz="17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</a:t>
            </a:r>
            <a:r>
              <a:rPr kumimoji="0" lang="it-IT" sz="17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4,7 milioni di tonnellate </a:t>
            </a:r>
            <a:r>
              <a:rPr kumimoji="0" lang="it-IT" sz="17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l’anno, per un </a:t>
            </a:r>
            <a:r>
              <a:rPr kumimoji="0" lang="it-IT" sz="17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beneficio economico </a:t>
            </a:r>
            <a:r>
              <a:rPr kumimoji="0" lang="it-IT" sz="17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complessivo fino a </a:t>
            </a:r>
            <a:r>
              <a:rPr kumimoji="0" lang="it-IT" sz="17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3 miliardi di Euro </a:t>
            </a:r>
            <a:r>
              <a:rPr kumimoji="0" lang="it-IT" sz="17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annui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+mj-lt"/>
              <a:buAutoNum type="arabicPeriod" startAt="6"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Per sostenere la competitività del settore degli elettrodomestici, </a:t>
            </a:r>
            <a:r>
              <a:rPr lang="it-IT" sz="1700" dirty="0">
                <a:latin typeface="Source Sans Pro"/>
                <a:ea typeface="MS PGothic" pitchFamily="34" charset="-128"/>
              </a:rPr>
              <a:t>TEHA ha identificato quattro ambiti di intervento:</a:t>
            </a:r>
            <a:br>
              <a:rPr lang="it-IT" sz="1700" dirty="0">
                <a:latin typeface="Source Sans Pro"/>
                <a:ea typeface="MS PGothic" pitchFamily="34" charset="-128"/>
              </a:rPr>
            </a:br>
            <a:r>
              <a:rPr lang="it-IT" sz="1700" dirty="0">
                <a:latin typeface="Source Sans Pro"/>
                <a:ea typeface="MS PGothic" pitchFamily="34" charset="-128"/>
              </a:rPr>
              <a:t>(i) c</a:t>
            </a:r>
            <a:r>
              <a:rPr kumimoji="0" lang="it-IT" sz="17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reare</a:t>
            </a:r>
            <a:r>
              <a:rPr kumimoji="0" lang="it-IT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una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nuova cultura dell’elettrodomestico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; (ii)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sostenere l'acquisto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di prodotti di qualità ed efficienti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da parte delle famiglie meno abbienti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; (iii) promuovere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sinergie </a:t>
            </a:r>
            <a:r>
              <a:rPr lang="it-IT" sz="1700" b="1" dirty="0">
                <a:latin typeface="Source Sans Pro"/>
                <a:ea typeface="MS PGothic" pitchFamily="34" charset="-128"/>
              </a:rPr>
              <a:t>tra gli operatori di tutta la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filiera estesa</a:t>
            </a:r>
            <a:r>
              <a:rPr kumimoji="0" lang="it-IT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;</a:t>
            </a:r>
            <a:br>
              <a:rPr kumimoji="0" lang="it-IT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(iv) 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sostenere la produzione </a:t>
            </a:r>
            <a:r>
              <a:rPr kumimoji="0" lang="it-IT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di prodotti sostenibili ed efficienti per promuovere la competitività dell’industria nazionale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+mj-lt"/>
              <a:buAutoNum type="arabicPeriod" startAt="6"/>
              <a:tabLst/>
              <a:defRPr/>
            </a:pPr>
            <a:endParaRPr kumimoji="0" lang="it-IT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+mj-lt"/>
              <a:buAutoNum type="arabicPeriod" startAt="6"/>
              <a:tabLst/>
              <a:defRPr/>
            </a:pPr>
            <a:endParaRPr lang="it-IT" b="1" dirty="0">
              <a:latin typeface="Source Sans Pro"/>
              <a:ea typeface="MS PGothic" pitchFamily="34" charset="-128"/>
            </a:endParaRP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kumimoji="0" lang="it-IT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kumimoji="0" lang="it-IT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kumimoji="0" lang="it-IT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+mj-lt"/>
              <a:buAutoNum type="arabicPeriod" startAt="6"/>
              <a:tabLst/>
              <a:defRPr/>
            </a:pPr>
            <a:endParaRPr kumimoji="0" lang="it-IT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+mj-lt"/>
              <a:buAutoNum type="arabicPeriod" startAt="6"/>
              <a:tabLst/>
              <a:defRPr/>
            </a:pPr>
            <a:endParaRPr kumimoji="0" lang="it-IT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83972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C729A9-87C0-3231-2C3A-A8747AC9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33" y="0"/>
            <a:ext cx="11465734" cy="908919"/>
          </a:xfrm>
        </p:spPr>
        <p:txBody>
          <a:bodyPr/>
          <a:lstStyle/>
          <a:p>
            <a:r>
              <a:rPr lang="it-IT"/>
              <a:t>…con delle implicazioni significative a livello di consumo energetico: c’è un ampio gap tra la «best </a:t>
            </a:r>
            <a:r>
              <a:rPr lang="it-IT" err="1"/>
              <a:t>available</a:t>
            </a:r>
            <a:r>
              <a:rPr lang="it-IT"/>
              <a:t> </a:t>
            </a:r>
            <a:r>
              <a:rPr lang="it-IT" err="1"/>
              <a:t>technology</a:t>
            </a:r>
            <a:r>
              <a:rPr lang="it-IT"/>
              <a:t>» e la meno efficiente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524941-FB3B-BD12-E1B0-0E3BB4CB9896}"/>
              </a:ext>
            </a:extLst>
          </p:cNvPr>
          <p:cNvSpPr txBox="1"/>
          <p:nvPr/>
        </p:nvSpPr>
        <p:spPr>
          <a:xfrm>
            <a:off x="1219581" y="1072097"/>
            <a:ext cx="9752837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Consumo medio annuo di «best </a:t>
            </a:r>
            <a:r>
              <a:rPr kumimoji="0" lang="it-IT" sz="1800" b="1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available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technology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» e prodotto meno efficiente sul mercato, per tipologia</a:t>
            </a:r>
            <a:r>
              <a:rPr lang="it-IT" b="1">
                <a:solidFill>
                  <a:srgbClr val="001E60"/>
                </a:solidFill>
                <a:latin typeface="Source Sans Pro"/>
                <a:ea typeface="Source Sans Pro SemiBold" panose="020B0603030403020204" pitchFamily="34" charset="0"/>
              </a:rPr>
              <a:t> di elettrodomestico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(kWh), 2022</a:t>
            </a:r>
          </a:p>
        </p:txBody>
      </p:sp>
      <p:sp>
        <p:nvSpPr>
          <p:cNvPr id="13" name="CasellaDiTesto 201">
            <a:extLst>
              <a:ext uri="{FF2B5EF4-FFF2-40B4-BE49-F238E27FC236}">
                <a16:creationId xmlns:a16="http://schemas.microsoft.com/office/drawing/2014/main" id="{96A37E68-90BC-ACA9-106D-80D346496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072" y="6029685"/>
            <a:ext cx="8872345" cy="84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white">
                    <a:lumMod val="5000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NB: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 Classe A della vecchia etichetta fa riferimento alle etichettature precedenti al 2021. Gli elettrodomestici appartenenti a questa classe sono caratterizzati da un’efficienza energetica peggiore degli elettrodomestici di classe G della nuova etichetta. I consumi medi annui relativi a lavatrici e lavastoviglie, sono stati calcolati considerando una media annua rispettivamente di 300 e 260 cicli.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Fonte: elaborazione TEHA Group su dati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APPLiA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Italia ed ENEA, 2024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9B1D3725-4C8A-4501-5708-C8CD4F2916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997670"/>
              </p:ext>
            </p:extLst>
          </p:nvPr>
        </p:nvGraphicFramePr>
        <p:xfrm>
          <a:off x="432156" y="1760601"/>
          <a:ext cx="11327687" cy="431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75795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FAE809B7-F55A-4C23-3449-52559198BC65}"/>
              </a:ext>
            </a:extLst>
          </p:cNvPr>
          <p:cNvSpPr/>
          <p:nvPr/>
        </p:nvSpPr>
        <p:spPr bwMode="auto">
          <a:xfrm>
            <a:off x="8132624" y="1663340"/>
            <a:ext cx="3657600" cy="474234"/>
          </a:xfrm>
          <a:prstGeom prst="rect">
            <a:avLst/>
          </a:prstGeom>
          <a:solidFill>
            <a:srgbClr val="A6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SCENARIO </a:t>
            </a:r>
            <a:r>
              <a:rPr lang="it-IT" sz="2000" dirty="0">
                <a:solidFill>
                  <a:schemeClr val="bg1"/>
                </a:solidFill>
              </a:rPr>
              <a:t>CONSERVATIVO</a:t>
            </a:r>
            <a:endParaRPr kumimoji="0" lang="it-IT" sz="2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0FE92E6B-8051-F7EA-F0C6-A6A1E1490328}"/>
              </a:ext>
            </a:extLst>
          </p:cNvPr>
          <p:cNvSpPr/>
          <p:nvPr/>
        </p:nvSpPr>
        <p:spPr bwMode="auto">
          <a:xfrm>
            <a:off x="8145271" y="1663340"/>
            <a:ext cx="3626834" cy="3525348"/>
          </a:xfrm>
          <a:prstGeom prst="rect">
            <a:avLst/>
          </a:prstGeom>
          <a:noFill/>
          <a:ln w="2857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1" u="none" strike="noStrike" cap="none" normalizeH="0" baseline="0">
              <a:ln>
                <a:noFill/>
              </a:ln>
              <a:solidFill>
                <a:srgbClr val="001E60"/>
              </a:solidFill>
              <a:effectLst/>
              <a:latin typeface="Source Sans Pro (Corpo)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C4ACE9-E7BF-5871-5F1E-D0CA82A815FF}"/>
              </a:ext>
            </a:extLst>
          </p:cNvPr>
          <p:cNvSpPr txBox="1"/>
          <p:nvPr/>
        </p:nvSpPr>
        <p:spPr>
          <a:xfrm>
            <a:off x="8264399" y="2251364"/>
            <a:ext cx="3403492" cy="253915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F47B20"/>
              </a:buClr>
            </a:pPr>
            <a:r>
              <a:rPr lang="it-IT">
                <a:solidFill>
                  <a:srgbClr val="001E60"/>
                </a:solidFill>
                <a:latin typeface="Source Sans Pro (Corpo)"/>
              </a:rPr>
              <a:t>Sostituzione del </a:t>
            </a:r>
            <a:r>
              <a:rPr lang="it-IT" b="1">
                <a:solidFill>
                  <a:srgbClr val="F47B20"/>
                </a:solidFill>
                <a:latin typeface="Source Sans Pro (Corpo)"/>
              </a:rPr>
              <a:t>16% </a:t>
            </a:r>
            <a:r>
              <a:rPr lang="it-IT" b="1">
                <a:solidFill>
                  <a:srgbClr val="001E60"/>
                </a:solidFill>
                <a:latin typeface="Source Sans Pro (Corpo)"/>
              </a:rPr>
              <a:t>più inefficiente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 del parco elettrodomestici </a:t>
            </a:r>
            <a:r>
              <a:rPr kumimoji="0" lang="it-IT" sz="180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con elettrodomestici di classe energetica più efficiente*</a:t>
            </a:r>
            <a:endParaRPr lang="it-IT" b="1">
              <a:solidFill>
                <a:srgbClr val="F47B20"/>
              </a:solidFill>
              <a:latin typeface="Source Sans Pro (Corpo)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F47B20"/>
              </a:buClr>
            </a:pPr>
            <a:r>
              <a:rPr lang="it-IT">
                <a:solidFill>
                  <a:srgbClr val="001E60"/>
                </a:solidFill>
                <a:latin typeface="Source Sans Pro (Corpo)"/>
              </a:rPr>
              <a:t> </a:t>
            </a:r>
            <a:endParaRPr lang="it-IT" b="1">
              <a:solidFill>
                <a:srgbClr val="F47B20"/>
              </a:solidFill>
              <a:latin typeface="Source Sans Pro (Corpo)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b="1">
              <a:solidFill>
                <a:srgbClr val="001E60"/>
              </a:solidFill>
              <a:latin typeface="Source Sans Pro (Corpo)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b="1">
              <a:solidFill>
                <a:srgbClr val="001E60"/>
              </a:solidFill>
              <a:latin typeface="Source Sans Pro (Corpo)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CF704F4-8CAC-6F16-5671-716AD6DEA227}"/>
              </a:ext>
            </a:extLst>
          </p:cNvPr>
          <p:cNvSpPr/>
          <p:nvPr/>
        </p:nvSpPr>
        <p:spPr bwMode="auto">
          <a:xfrm>
            <a:off x="4272570" y="1663341"/>
            <a:ext cx="3654000" cy="474234"/>
          </a:xfrm>
          <a:prstGeom prst="rect">
            <a:avLst/>
          </a:prstGeom>
          <a:solidFill>
            <a:srgbClr val="F47B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SCENARIO INTERMEDIO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F02608F2-5078-D77A-6786-27CD38905559}"/>
              </a:ext>
            </a:extLst>
          </p:cNvPr>
          <p:cNvSpPr/>
          <p:nvPr/>
        </p:nvSpPr>
        <p:spPr bwMode="auto">
          <a:xfrm>
            <a:off x="4282583" y="1663341"/>
            <a:ext cx="3626834" cy="3525348"/>
          </a:xfrm>
          <a:prstGeom prst="rect">
            <a:avLst/>
          </a:prstGeom>
          <a:noFill/>
          <a:ln w="2857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1" u="none" strike="noStrike" cap="none" normalizeH="0" baseline="0">
              <a:ln>
                <a:noFill/>
              </a:ln>
              <a:solidFill>
                <a:srgbClr val="F47B20"/>
              </a:solidFill>
              <a:effectLst/>
              <a:latin typeface="Source Sans Pro (Corpo)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722B1FF-F9A4-7460-9133-75F5AAEEF3B0}"/>
              </a:ext>
            </a:extLst>
          </p:cNvPr>
          <p:cNvSpPr/>
          <p:nvPr/>
        </p:nvSpPr>
        <p:spPr bwMode="auto">
          <a:xfrm>
            <a:off x="419895" y="1677008"/>
            <a:ext cx="3616822" cy="474234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SCENARIO </a:t>
            </a:r>
            <a:r>
              <a:rPr lang="it-IT" sz="2000">
                <a:solidFill>
                  <a:schemeClr val="bg1"/>
                </a:solidFill>
              </a:rPr>
              <a:t>IDEALE</a:t>
            </a:r>
            <a:endParaRPr kumimoji="0" lang="it-IT" sz="20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F9F6C37-4585-BE44-02E7-B0ECC1B9B3B4}"/>
              </a:ext>
            </a:extLst>
          </p:cNvPr>
          <p:cNvSpPr/>
          <p:nvPr/>
        </p:nvSpPr>
        <p:spPr bwMode="auto">
          <a:xfrm>
            <a:off x="419895" y="1663341"/>
            <a:ext cx="3626834" cy="3525348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1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Source Sans Pro (Corpo)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E76E975-C134-0559-BBB7-554E8F2F1AC8}"/>
              </a:ext>
            </a:extLst>
          </p:cNvPr>
          <p:cNvSpPr txBox="1"/>
          <p:nvPr/>
        </p:nvSpPr>
        <p:spPr>
          <a:xfrm>
            <a:off x="4406546" y="2215735"/>
            <a:ext cx="3403492" cy="21852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F47B20"/>
              </a:buClr>
            </a:pPr>
            <a:r>
              <a:rPr lang="it-IT" dirty="0">
                <a:solidFill>
                  <a:srgbClr val="001E60"/>
                </a:solidFill>
                <a:latin typeface="Source Sans Pro (Corpo)"/>
              </a:rPr>
              <a:t>Sostituzione di </a:t>
            </a:r>
            <a:r>
              <a:rPr lang="it-IT" b="1" dirty="0">
                <a:solidFill>
                  <a:srgbClr val="001E60"/>
                </a:solidFill>
                <a:latin typeface="Source Sans Pro (Corpo)"/>
              </a:rPr>
              <a:t>tutti gli elettrodomestici con la «vecchia» etichetta energetica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con elettrodomestici di classe energetica più efficiente*</a:t>
            </a:r>
            <a:endParaRPr lang="it-IT" b="1" dirty="0">
              <a:solidFill>
                <a:srgbClr val="F47B20"/>
              </a:solidFill>
              <a:latin typeface="Source Sans Pro (Corpo)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b="1" dirty="0">
              <a:solidFill>
                <a:srgbClr val="001E60"/>
              </a:solidFill>
              <a:latin typeface="Source Sans Pro (Corpo)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b="1" dirty="0">
              <a:solidFill>
                <a:srgbClr val="001E60"/>
              </a:solidFill>
              <a:latin typeface="Source Sans Pro (Corpo)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C978A1-DDB5-8F51-1E5B-FCD0BEC1F1BD}"/>
              </a:ext>
            </a:extLst>
          </p:cNvPr>
          <p:cNvSpPr txBox="1"/>
          <p:nvPr/>
        </p:nvSpPr>
        <p:spPr>
          <a:xfrm>
            <a:off x="587402" y="2226505"/>
            <a:ext cx="3403492" cy="21852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F47B20"/>
              </a:buClr>
            </a:pPr>
            <a:r>
              <a:rPr lang="it-IT">
                <a:solidFill>
                  <a:srgbClr val="001E60"/>
                </a:solidFill>
                <a:latin typeface="Source Sans Pro (Corpo)"/>
              </a:rPr>
              <a:t>Sostituzione di </a:t>
            </a:r>
            <a:r>
              <a:rPr lang="it-IT" b="1">
                <a:solidFill>
                  <a:srgbClr val="001E60"/>
                </a:solidFill>
                <a:latin typeface="Source Sans Pro (Corpo)"/>
              </a:rPr>
              <a:t>tutti gli elettrodomestici di classe energetica </a:t>
            </a:r>
            <a:r>
              <a:rPr lang="it-IT" b="1">
                <a:solidFill>
                  <a:srgbClr val="F47B20"/>
                </a:solidFill>
                <a:latin typeface="Source Sans Pro (Corpo)"/>
              </a:rPr>
              <a:t>inferiore ad A</a:t>
            </a:r>
            <a:r>
              <a:rPr lang="it-IT">
                <a:solidFill>
                  <a:srgbClr val="F47B20"/>
                </a:solidFill>
                <a:latin typeface="Source Sans Pro (Corpo)"/>
              </a:rPr>
              <a:t> 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(nuova etichettatura) con elettrodomestici di </a:t>
            </a:r>
            <a:r>
              <a:rPr lang="it-IT" b="1">
                <a:solidFill>
                  <a:srgbClr val="001E60"/>
                </a:solidFill>
                <a:latin typeface="Source Sans Pro (Corpo)"/>
              </a:rPr>
              <a:t>classe A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b="1">
              <a:solidFill>
                <a:srgbClr val="001E60"/>
              </a:solidFill>
              <a:latin typeface="Source Sans Pro (Corpo)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b="1">
              <a:solidFill>
                <a:srgbClr val="001E60"/>
              </a:solidFill>
              <a:latin typeface="Source Sans Pro (Corpo)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58F355-DBE6-639B-5DE9-C19549ABA73A}"/>
              </a:ext>
            </a:extLst>
          </p:cNvPr>
          <p:cNvSpPr txBox="1"/>
          <p:nvPr/>
        </p:nvSpPr>
        <p:spPr>
          <a:xfrm>
            <a:off x="531566" y="4087870"/>
            <a:ext cx="3403492" cy="17235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F47B20"/>
              </a:buClr>
            </a:pPr>
            <a:r>
              <a:rPr lang="it-IT">
                <a:solidFill>
                  <a:srgbClr val="001E60"/>
                </a:solidFill>
                <a:latin typeface="Source Sans Pro (Corpo)"/>
              </a:rPr>
              <a:t>Stock suscettibile di sostituzione pari a circa </a:t>
            </a:r>
            <a:r>
              <a:rPr lang="it-IT" sz="2400" b="1">
                <a:solidFill>
                  <a:srgbClr val="F47B20"/>
                </a:solidFill>
                <a:latin typeface="Source Sans Pro (Corpo)"/>
              </a:rPr>
              <a:t>76 milioni </a:t>
            </a:r>
            <a:r>
              <a:rPr lang="it-IT" b="1">
                <a:solidFill>
                  <a:srgbClr val="001E60"/>
                </a:solidFill>
                <a:latin typeface="Source Sans Pro (Corpo)"/>
              </a:rPr>
              <a:t>di apparecchi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b="1">
              <a:solidFill>
                <a:srgbClr val="001E60"/>
              </a:solidFill>
              <a:latin typeface="Source Sans Pro (Corpo)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b="1">
              <a:solidFill>
                <a:srgbClr val="001E60"/>
              </a:solidFill>
              <a:latin typeface="Source Sans Pro (Corpo)"/>
            </a:endParaRPr>
          </a:p>
        </p:txBody>
      </p:sp>
      <p:sp>
        <p:nvSpPr>
          <p:cNvPr id="20" name="Triangolo isoscele 19">
            <a:extLst>
              <a:ext uri="{FF2B5EF4-FFF2-40B4-BE49-F238E27FC236}">
                <a16:creationId xmlns:a16="http://schemas.microsoft.com/office/drawing/2014/main" id="{5395C9A1-A2A7-AE85-2843-3EB29C419190}"/>
              </a:ext>
            </a:extLst>
          </p:cNvPr>
          <p:cNvSpPr/>
          <p:nvPr/>
        </p:nvSpPr>
        <p:spPr bwMode="auto">
          <a:xfrm rot="10800000">
            <a:off x="1326479" y="3849831"/>
            <a:ext cx="1840085" cy="118303"/>
          </a:xfrm>
          <a:prstGeom prst="triangl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BCC01D13-E031-0679-0003-4975366B0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Descrizione degli scenari potenziali sviluppati da TEHA 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89478E8-6478-354D-0DC8-13441F843777}"/>
              </a:ext>
            </a:extLst>
          </p:cNvPr>
          <p:cNvSpPr txBox="1"/>
          <p:nvPr/>
        </p:nvSpPr>
        <p:spPr>
          <a:xfrm>
            <a:off x="4407463" y="4042674"/>
            <a:ext cx="3403492" cy="17235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F47B20"/>
              </a:buClr>
            </a:pPr>
            <a:r>
              <a:rPr lang="it-IT">
                <a:solidFill>
                  <a:srgbClr val="001E60"/>
                </a:solidFill>
                <a:latin typeface="Source Sans Pro (Corpo)"/>
              </a:rPr>
              <a:t>Stock suscettibile di sostituzione pari a circa </a:t>
            </a:r>
            <a:r>
              <a:rPr lang="it-IT" sz="2400" b="1">
                <a:solidFill>
                  <a:srgbClr val="F47B20"/>
                </a:solidFill>
                <a:latin typeface="Source Sans Pro (Corpo)"/>
              </a:rPr>
              <a:t>71 milioni </a:t>
            </a:r>
            <a:r>
              <a:rPr lang="it-IT" b="1">
                <a:solidFill>
                  <a:srgbClr val="001E60"/>
                </a:solidFill>
                <a:latin typeface="Source Sans Pro (Corpo)"/>
              </a:rPr>
              <a:t>di apparecchi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b="1">
              <a:solidFill>
                <a:srgbClr val="001E60"/>
              </a:solidFill>
              <a:latin typeface="Source Sans Pro (Corpo)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b="1">
              <a:solidFill>
                <a:srgbClr val="001E60"/>
              </a:solidFill>
              <a:latin typeface="Source Sans Pro (Corpo)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9314DB8E-FDD3-1AD5-375F-D4833E7E3E1D}"/>
              </a:ext>
            </a:extLst>
          </p:cNvPr>
          <p:cNvSpPr txBox="1"/>
          <p:nvPr/>
        </p:nvSpPr>
        <p:spPr>
          <a:xfrm>
            <a:off x="8270151" y="4042681"/>
            <a:ext cx="3403492" cy="13696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F47B20"/>
              </a:buClr>
            </a:pPr>
            <a:r>
              <a:rPr lang="it-IT">
                <a:solidFill>
                  <a:srgbClr val="001E60"/>
                </a:solidFill>
                <a:latin typeface="Source Sans Pro (Corpo)"/>
              </a:rPr>
              <a:t>Stock suscettibile di sostituzione pari a circa </a:t>
            </a:r>
            <a:r>
              <a:rPr lang="it-IT" sz="2400" b="1">
                <a:solidFill>
                  <a:srgbClr val="F47B20"/>
                </a:solidFill>
                <a:latin typeface="Source Sans Pro (Corpo)"/>
              </a:rPr>
              <a:t>12 milioni </a:t>
            </a:r>
            <a:r>
              <a:rPr lang="it-IT" b="1">
                <a:solidFill>
                  <a:srgbClr val="001E60"/>
                </a:solidFill>
                <a:latin typeface="Source Sans Pro (Corpo)"/>
              </a:rPr>
              <a:t>di apparecchi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it-IT" b="1">
              <a:solidFill>
                <a:srgbClr val="001E60"/>
              </a:solidFill>
              <a:latin typeface="Source Sans Pro (Corpo)"/>
            </a:endParaRPr>
          </a:p>
        </p:txBody>
      </p:sp>
      <p:sp>
        <p:nvSpPr>
          <p:cNvPr id="55" name="Triangolo isoscele 54">
            <a:extLst>
              <a:ext uri="{FF2B5EF4-FFF2-40B4-BE49-F238E27FC236}">
                <a16:creationId xmlns:a16="http://schemas.microsoft.com/office/drawing/2014/main" id="{F75720A2-F643-BEBB-B06A-DDFEEFCA645E}"/>
              </a:ext>
            </a:extLst>
          </p:cNvPr>
          <p:cNvSpPr/>
          <p:nvPr/>
        </p:nvSpPr>
        <p:spPr bwMode="auto">
          <a:xfrm rot="10800000">
            <a:off x="9051854" y="3882009"/>
            <a:ext cx="1840085" cy="118303"/>
          </a:xfrm>
          <a:prstGeom prst="triangl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5" name="Triangolo isoscele 4">
            <a:extLst>
              <a:ext uri="{FF2B5EF4-FFF2-40B4-BE49-F238E27FC236}">
                <a16:creationId xmlns:a16="http://schemas.microsoft.com/office/drawing/2014/main" id="{AEBB8E80-9E86-4D54-E61F-3C3990752601}"/>
              </a:ext>
            </a:extLst>
          </p:cNvPr>
          <p:cNvSpPr/>
          <p:nvPr/>
        </p:nvSpPr>
        <p:spPr bwMode="auto">
          <a:xfrm rot="10800000">
            <a:off x="5167838" y="3849930"/>
            <a:ext cx="1840085" cy="118303"/>
          </a:xfrm>
          <a:prstGeom prst="triangl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4" name="CasellaDiTesto 201">
            <a:extLst>
              <a:ext uri="{FF2B5EF4-FFF2-40B4-BE49-F238E27FC236}">
                <a16:creationId xmlns:a16="http://schemas.microsoft.com/office/drawing/2014/main" id="{2427B424-53DE-651E-AE3C-9858EDD1F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707" y="6219913"/>
            <a:ext cx="7293230" cy="47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(*) D o migliore di D (nel caso di frigoriferi e congelatori) e C o migliore di C (nel caso di lavatrici e lavastoviglie)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Fonte: elaborazione TEHA Group su dati  </a:t>
            </a:r>
            <a:r>
              <a:rPr kumimoji="0" lang="it-IT" sz="1200" b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Applia</a:t>
            </a:r>
            <a:r>
              <a:rPr kumimoji="0" lang="it-IT" sz="1200" b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 Italia,  ENEA e altre fonti, 2024</a:t>
            </a:r>
          </a:p>
        </p:txBody>
      </p:sp>
    </p:spTree>
    <p:extLst>
      <p:ext uri="{BB962C8B-B14F-4D97-AF65-F5344CB8AC3E}">
        <p14:creationId xmlns:p14="http://schemas.microsoft.com/office/powerpoint/2010/main" val="39174844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F9F6C37-4585-BE44-02E7-B0ECC1B9B3B4}"/>
              </a:ext>
            </a:extLst>
          </p:cNvPr>
          <p:cNvSpPr/>
          <p:nvPr/>
        </p:nvSpPr>
        <p:spPr bwMode="auto">
          <a:xfrm>
            <a:off x="419895" y="1063957"/>
            <a:ext cx="3626834" cy="4729732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Source Sans Pro (Corpo)"/>
              </a:rPr>
              <a:t>SCENARIO </a:t>
            </a:r>
            <a:r>
              <a:rPr lang="it-IT" b="1">
                <a:solidFill>
                  <a:srgbClr val="0070C0"/>
                </a:solidFill>
                <a:latin typeface="Source Sans Pro (Corpo)"/>
              </a:rPr>
              <a:t>IDEALE</a:t>
            </a:r>
            <a:endParaRPr kumimoji="0" lang="it-IT" b="1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Source Sans Pro (Corpo)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4680A7C-D964-AD5F-884C-834180AAF6AB}"/>
              </a:ext>
            </a:extLst>
          </p:cNvPr>
          <p:cNvSpPr txBox="1"/>
          <p:nvPr/>
        </p:nvSpPr>
        <p:spPr>
          <a:xfrm>
            <a:off x="561422" y="3237476"/>
            <a:ext cx="3369078" cy="1508105"/>
          </a:xfrm>
          <a:prstGeom prst="rect">
            <a:avLst/>
          </a:prstGeom>
          <a:solidFill>
            <a:srgbClr val="DAE3F3"/>
          </a:solidFill>
        </p:spPr>
        <p:txBody>
          <a:bodyPr wrap="square" lIns="180000" rtlCol="0">
            <a:spAutoFit/>
          </a:bodyPr>
          <a:lstStyle/>
          <a:p>
            <a:pPr algn="ctr"/>
            <a:r>
              <a:rPr lang="it-IT" b="1" u="sng" cap="small">
                <a:solidFill>
                  <a:srgbClr val="001E60"/>
                </a:solidFill>
                <a:latin typeface="+mj-lt"/>
              </a:rPr>
              <a:t>BENEFICIO AMBIENTALE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:</a:t>
            </a:r>
          </a:p>
          <a:p>
            <a:pPr algn="ctr"/>
            <a:r>
              <a:rPr lang="it-IT" sz="2000" b="1">
                <a:solidFill>
                  <a:srgbClr val="F47B20"/>
                </a:solidFill>
                <a:latin typeface="Source Sans Pro (Corpo)"/>
              </a:rPr>
              <a:t>-4,7 milioni </a:t>
            </a:r>
            <a:r>
              <a:rPr lang="it-IT" b="1">
                <a:solidFill>
                  <a:srgbClr val="001E60"/>
                </a:solidFill>
                <a:latin typeface="Source Sans Pro (Corpo)"/>
              </a:rPr>
              <a:t>di tonnellate di CO</a:t>
            </a:r>
            <a:r>
              <a:rPr lang="it-IT" b="1" baseline="-25000">
                <a:solidFill>
                  <a:srgbClr val="001E60"/>
                </a:solidFill>
                <a:latin typeface="Source Sans Pro (Corpo)"/>
              </a:rPr>
              <a:t>2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 ogni anno, </a:t>
            </a:r>
            <a:r>
              <a:rPr kumimoji="0" lang="it-IT" b="0" i="0" u="none" strike="noStrike" cap="none" normalizeH="0" baseline="0">
                <a:ln>
                  <a:noFill/>
                </a:ln>
                <a:solidFill>
                  <a:srgbClr val="020060"/>
                </a:solidFill>
                <a:effectLst/>
                <a:latin typeface="Source Sans Pro (Corpo)"/>
              </a:rPr>
              <a:t>pari alle emissioni annue dell’intero Comune di </a:t>
            </a:r>
            <a:r>
              <a:rPr kumimoji="0" lang="it-IT" b="1" i="0" u="none" strike="noStrike" cap="none" normalizeH="0" baseline="0">
                <a:ln>
                  <a:noFill/>
                </a:ln>
                <a:solidFill>
                  <a:srgbClr val="020060"/>
                </a:solidFill>
                <a:effectLst/>
                <a:latin typeface="Source Sans Pro (Corpo)"/>
              </a:rPr>
              <a:t>Milano</a:t>
            </a:r>
            <a:r>
              <a:rPr kumimoji="0" lang="it-IT" b="0" i="0" u="none" strike="noStrike" cap="none" normalizeH="0" baseline="0">
                <a:ln>
                  <a:noFill/>
                </a:ln>
                <a:solidFill>
                  <a:srgbClr val="020060"/>
                </a:solidFill>
                <a:effectLst/>
                <a:latin typeface="Source Sans Pro (Corpo)"/>
              </a:rPr>
              <a:t> </a:t>
            </a:r>
            <a:endParaRPr lang="it-IT">
              <a:solidFill>
                <a:srgbClr val="001E60"/>
              </a:solidFill>
              <a:latin typeface="Source Sans Pro (Corpo)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D182294-7E6C-BB90-1A4C-7C5A13536073}"/>
              </a:ext>
            </a:extLst>
          </p:cNvPr>
          <p:cNvSpPr txBox="1"/>
          <p:nvPr/>
        </p:nvSpPr>
        <p:spPr>
          <a:xfrm>
            <a:off x="561422" y="1650191"/>
            <a:ext cx="3369078" cy="1261884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u="sng" cap="small">
                <a:solidFill>
                  <a:srgbClr val="001E60"/>
                </a:solidFill>
                <a:latin typeface="+mj-lt"/>
              </a:rPr>
              <a:t>BENEFICIO ENERGETICO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: </a:t>
            </a:r>
          </a:p>
          <a:p>
            <a:pPr algn="ctr"/>
            <a:r>
              <a:rPr lang="it-IT" sz="2000" b="1">
                <a:solidFill>
                  <a:srgbClr val="F47B20"/>
                </a:solidFill>
                <a:latin typeface="Source Sans Pro (Corpo)"/>
              </a:rPr>
              <a:t>14 TWh 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risparmiati</a:t>
            </a:r>
            <a:r>
              <a:rPr lang="it-IT" sz="2000" b="1">
                <a:solidFill>
                  <a:srgbClr val="F47B20"/>
                </a:solidFill>
                <a:latin typeface="Source Sans Pro (Corpo)"/>
              </a:rPr>
              <a:t> 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ogni anno, pari circa ai consumi energetici annui del </a:t>
            </a:r>
            <a:r>
              <a:rPr lang="it-IT" b="1">
                <a:solidFill>
                  <a:srgbClr val="001E60"/>
                </a:solidFill>
                <a:latin typeface="Source Sans Pro (Corpo)"/>
              </a:rPr>
              <a:t>Nord-Est italiano</a:t>
            </a:r>
          </a:p>
        </p:txBody>
      </p:sp>
      <p:sp>
        <p:nvSpPr>
          <p:cNvPr id="20" name="Triangolo isoscele 19">
            <a:extLst>
              <a:ext uri="{FF2B5EF4-FFF2-40B4-BE49-F238E27FC236}">
                <a16:creationId xmlns:a16="http://schemas.microsoft.com/office/drawing/2014/main" id="{5395C9A1-A2A7-AE85-2843-3EB29C419190}"/>
              </a:ext>
            </a:extLst>
          </p:cNvPr>
          <p:cNvSpPr/>
          <p:nvPr/>
        </p:nvSpPr>
        <p:spPr bwMode="auto">
          <a:xfrm rot="10800000">
            <a:off x="1326479" y="3022238"/>
            <a:ext cx="1840085" cy="118303"/>
          </a:xfrm>
          <a:prstGeom prst="triangl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BCC01D13-E031-0679-0003-4975366B0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benefici abilitati negli scenari potenziali sviluppati da TEHA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48E0BAD-4A27-A83A-0F88-FEFE5FBE0398}"/>
              </a:ext>
            </a:extLst>
          </p:cNvPr>
          <p:cNvSpPr txBox="1"/>
          <p:nvPr/>
        </p:nvSpPr>
        <p:spPr>
          <a:xfrm>
            <a:off x="548773" y="5000341"/>
            <a:ext cx="3369078" cy="677108"/>
          </a:xfrm>
          <a:prstGeom prst="rect">
            <a:avLst/>
          </a:prstGeom>
          <a:solidFill>
            <a:srgbClr val="DAE3F3"/>
          </a:solidFill>
        </p:spPr>
        <p:txBody>
          <a:bodyPr wrap="square" lIns="180000" rtlCol="0">
            <a:spAutoFit/>
          </a:bodyPr>
          <a:lstStyle/>
          <a:p>
            <a:pPr algn="ctr"/>
            <a:r>
              <a:rPr lang="it-IT" b="1" u="sng" cap="small">
                <a:solidFill>
                  <a:srgbClr val="001E60"/>
                </a:solidFill>
                <a:latin typeface="+mj-lt"/>
              </a:rPr>
              <a:t>BENEFICIO ECONOMICO</a:t>
            </a:r>
            <a:r>
              <a:rPr lang="it-IT" u="sng">
                <a:solidFill>
                  <a:srgbClr val="001E60"/>
                </a:solidFill>
                <a:latin typeface="Source Sans Pro (Corpo)"/>
              </a:rPr>
              <a:t>:</a:t>
            </a:r>
          </a:p>
          <a:p>
            <a:pPr algn="ctr"/>
            <a:r>
              <a:rPr lang="it-IT" sz="2000" b="1">
                <a:solidFill>
                  <a:srgbClr val="F47B20"/>
                </a:solidFill>
                <a:latin typeface="Source Sans Pro (Corpo)"/>
              </a:rPr>
              <a:t>3 miliardi </a:t>
            </a:r>
            <a:r>
              <a:rPr lang="it-IT" b="1">
                <a:solidFill>
                  <a:srgbClr val="F47B20"/>
                </a:solidFill>
                <a:latin typeface="Source Sans Pro (Corpo)"/>
              </a:rPr>
              <a:t>di Euro 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ogni anno</a:t>
            </a:r>
            <a:endParaRPr lang="it-IT" sz="2000">
              <a:solidFill>
                <a:srgbClr val="001E60"/>
              </a:solidFill>
              <a:latin typeface="Source Sans Pro (Corpo)"/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F02608F2-5078-D77A-6786-27CD38905559}"/>
              </a:ext>
            </a:extLst>
          </p:cNvPr>
          <p:cNvSpPr/>
          <p:nvPr/>
        </p:nvSpPr>
        <p:spPr bwMode="auto">
          <a:xfrm>
            <a:off x="4282583" y="1081314"/>
            <a:ext cx="3626834" cy="4712375"/>
          </a:xfrm>
          <a:prstGeom prst="rect">
            <a:avLst/>
          </a:prstGeom>
          <a:noFill/>
          <a:ln w="2857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u="none" strike="noStrike" cap="none" normalizeH="0" baseline="0">
                <a:ln>
                  <a:noFill/>
                </a:ln>
                <a:solidFill>
                  <a:srgbClr val="F47B20"/>
                </a:solidFill>
                <a:effectLst/>
                <a:latin typeface="Source Sans Pro (Corpo)"/>
              </a:rPr>
              <a:t>SCENARIO INTERMEDIO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57E0342-881E-3231-68F8-B158EB2E8EDE}"/>
              </a:ext>
            </a:extLst>
          </p:cNvPr>
          <p:cNvSpPr txBox="1"/>
          <p:nvPr/>
        </p:nvSpPr>
        <p:spPr>
          <a:xfrm>
            <a:off x="4424110" y="3277694"/>
            <a:ext cx="3369078" cy="1508105"/>
          </a:xfrm>
          <a:prstGeom prst="rect">
            <a:avLst/>
          </a:prstGeom>
          <a:solidFill>
            <a:srgbClr val="DAE3F3"/>
          </a:solidFill>
        </p:spPr>
        <p:txBody>
          <a:bodyPr wrap="square" lIns="180000" rtlCol="0">
            <a:spAutoFit/>
          </a:bodyPr>
          <a:lstStyle/>
          <a:p>
            <a:pPr algn="ctr"/>
            <a:r>
              <a:rPr lang="it-IT" b="1" u="sng" cap="small">
                <a:solidFill>
                  <a:srgbClr val="001E60"/>
                </a:solidFill>
                <a:latin typeface="+mj-lt"/>
              </a:rPr>
              <a:t>BENEFICIO AMBIENTALE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:</a:t>
            </a:r>
          </a:p>
          <a:p>
            <a:pPr algn="ctr"/>
            <a:r>
              <a:rPr lang="it-IT" sz="2000" b="1">
                <a:solidFill>
                  <a:srgbClr val="F47B20"/>
                </a:solidFill>
                <a:latin typeface="Source Sans Pro (Corpo)"/>
              </a:rPr>
              <a:t>-3,9 milioni </a:t>
            </a:r>
            <a:r>
              <a:rPr lang="it-IT" b="1">
                <a:solidFill>
                  <a:srgbClr val="001E60"/>
                </a:solidFill>
                <a:latin typeface="Source Sans Pro (Corpo)"/>
              </a:rPr>
              <a:t>di</a:t>
            </a:r>
            <a:r>
              <a:rPr lang="it-IT" b="1">
                <a:solidFill>
                  <a:srgbClr val="F47B20"/>
                </a:solidFill>
                <a:latin typeface="Source Sans Pro (Corpo)"/>
              </a:rPr>
              <a:t> </a:t>
            </a:r>
            <a:r>
              <a:rPr lang="it-IT" b="1">
                <a:solidFill>
                  <a:srgbClr val="001E60"/>
                </a:solidFill>
                <a:latin typeface="Source Sans Pro (Corpo)"/>
              </a:rPr>
              <a:t>tonnellate di CO</a:t>
            </a:r>
            <a:r>
              <a:rPr lang="it-IT" b="1" baseline="-25000">
                <a:solidFill>
                  <a:srgbClr val="001E60"/>
                </a:solidFill>
                <a:latin typeface="Source Sans Pro (Corpo)"/>
              </a:rPr>
              <a:t>2</a:t>
            </a:r>
            <a:r>
              <a:rPr lang="it-IT" b="1" baseline="-25000">
                <a:solidFill>
                  <a:srgbClr val="F47B20"/>
                </a:solidFill>
                <a:latin typeface="Source Sans Pro (Corpo)"/>
              </a:rPr>
              <a:t> 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ogni anno, pari a oltre </a:t>
            </a:r>
            <a:r>
              <a:rPr lang="it-IT" b="1">
                <a:solidFill>
                  <a:srgbClr val="001E60"/>
                </a:solidFill>
                <a:latin typeface="Source Sans Pro (Corpo)"/>
              </a:rPr>
              <a:t>2/3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 le emissioni dell’intero Comune di </a:t>
            </a:r>
            <a:r>
              <a:rPr lang="it-IT" b="1">
                <a:solidFill>
                  <a:srgbClr val="001E60"/>
                </a:solidFill>
                <a:latin typeface="Source Sans Pro (Corpo)"/>
              </a:rPr>
              <a:t>Milano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4C5A683D-EAFF-4307-B903-F48099EE0173}"/>
              </a:ext>
            </a:extLst>
          </p:cNvPr>
          <p:cNvSpPr txBox="1"/>
          <p:nvPr/>
        </p:nvSpPr>
        <p:spPr>
          <a:xfrm>
            <a:off x="4424110" y="1667549"/>
            <a:ext cx="3369078" cy="1261884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u="sng" cap="small">
                <a:solidFill>
                  <a:srgbClr val="001E60"/>
                </a:solidFill>
                <a:latin typeface="+mj-lt"/>
              </a:rPr>
              <a:t>BENEFICIO ENERGETICO </a:t>
            </a:r>
            <a:r>
              <a:rPr lang="it-IT" u="sng">
                <a:solidFill>
                  <a:srgbClr val="001E60"/>
                </a:solidFill>
                <a:latin typeface="Source Sans Pro (Corpo)"/>
              </a:rPr>
              <a:t>: </a:t>
            </a:r>
          </a:p>
          <a:p>
            <a:pPr algn="ctr"/>
            <a:r>
              <a:rPr lang="it-IT" sz="2000" b="1">
                <a:solidFill>
                  <a:srgbClr val="F47B20"/>
                </a:solidFill>
                <a:latin typeface="Source Sans Pro (Corpo)"/>
              </a:rPr>
              <a:t>12 TWh 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risparmiati</a:t>
            </a:r>
            <a:r>
              <a:rPr lang="it-IT" sz="2000" b="1">
                <a:solidFill>
                  <a:srgbClr val="F47B20"/>
                </a:solidFill>
                <a:latin typeface="Source Sans Pro (Corpo)"/>
              </a:rPr>
              <a:t> 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ogni anno, pari circa ai consumi energetici annui del </a:t>
            </a:r>
            <a:r>
              <a:rPr lang="it-IT" b="1">
                <a:solidFill>
                  <a:srgbClr val="001E60"/>
                </a:solidFill>
                <a:latin typeface="Source Sans Pro (Corpo)"/>
              </a:rPr>
              <a:t>Sud Italia</a:t>
            </a:r>
          </a:p>
        </p:txBody>
      </p:sp>
      <p:sp>
        <p:nvSpPr>
          <p:cNvPr id="49" name="Triangolo isoscele 48">
            <a:extLst>
              <a:ext uri="{FF2B5EF4-FFF2-40B4-BE49-F238E27FC236}">
                <a16:creationId xmlns:a16="http://schemas.microsoft.com/office/drawing/2014/main" id="{B029D019-2F60-39C1-84CF-F3B5FDC59FB1}"/>
              </a:ext>
            </a:extLst>
          </p:cNvPr>
          <p:cNvSpPr/>
          <p:nvPr/>
        </p:nvSpPr>
        <p:spPr bwMode="auto">
          <a:xfrm rot="10800000">
            <a:off x="5189167" y="3039596"/>
            <a:ext cx="1840085" cy="118303"/>
          </a:xfrm>
          <a:prstGeom prst="triangl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278A4A60-6733-8E68-75C6-5C262DB329F3}"/>
              </a:ext>
            </a:extLst>
          </p:cNvPr>
          <p:cNvSpPr txBox="1"/>
          <p:nvPr/>
        </p:nvSpPr>
        <p:spPr>
          <a:xfrm>
            <a:off x="4411461" y="5034631"/>
            <a:ext cx="3369078" cy="677108"/>
          </a:xfrm>
          <a:prstGeom prst="rect">
            <a:avLst/>
          </a:prstGeom>
          <a:solidFill>
            <a:srgbClr val="DAE3F3"/>
          </a:solidFill>
        </p:spPr>
        <p:txBody>
          <a:bodyPr wrap="square" lIns="180000" rtlCol="0">
            <a:spAutoFit/>
          </a:bodyPr>
          <a:lstStyle/>
          <a:p>
            <a:pPr algn="ctr"/>
            <a:r>
              <a:rPr lang="it-IT" b="1" u="sng" cap="small">
                <a:solidFill>
                  <a:srgbClr val="001E60"/>
                </a:solidFill>
                <a:latin typeface="+mj-lt"/>
              </a:rPr>
              <a:t>BENEFICIO ECONOMICO</a:t>
            </a:r>
            <a:r>
              <a:rPr lang="it-IT" u="sng">
                <a:solidFill>
                  <a:srgbClr val="001E60"/>
                </a:solidFill>
                <a:latin typeface="Source Sans Pro (Corpo)"/>
              </a:rPr>
              <a:t>:</a:t>
            </a:r>
          </a:p>
          <a:p>
            <a:pPr algn="ctr"/>
            <a:r>
              <a:rPr lang="it-IT" sz="2000" b="1">
                <a:solidFill>
                  <a:srgbClr val="F47B20"/>
                </a:solidFill>
                <a:latin typeface="Source Sans Pro (Corpo)"/>
              </a:rPr>
              <a:t>2,1 miliardi </a:t>
            </a:r>
            <a:r>
              <a:rPr lang="it-IT" b="1">
                <a:solidFill>
                  <a:srgbClr val="F47B20"/>
                </a:solidFill>
                <a:latin typeface="Source Sans Pro (Corpo)"/>
              </a:rPr>
              <a:t>di Euro 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ogni anno</a:t>
            </a:r>
            <a:endParaRPr lang="it-IT" sz="2000">
              <a:solidFill>
                <a:srgbClr val="001E60"/>
              </a:solidFill>
              <a:latin typeface="Source Sans Pro (Corpo)"/>
            </a:endParaRP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0FE92E6B-8051-F7EA-F0C6-A6A1E1490328}"/>
              </a:ext>
            </a:extLst>
          </p:cNvPr>
          <p:cNvSpPr/>
          <p:nvPr/>
        </p:nvSpPr>
        <p:spPr bwMode="auto">
          <a:xfrm>
            <a:off x="8145271" y="1081315"/>
            <a:ext cx="3626834" cy="4726042"/>
          </a:xfrm>
          <a:prstGeom prst="rect">
            <a:avLst/>
          </a:prstGeom>
          <a:noFill/>
          <a:ln w="2857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u="none" strike="noStrike" cap="none" normalizeH="0" baseline="0">
                <a:ln>
                  <a:noFill/>
                </a:ln>
                <a:solidFill>
                  <a:srgbClr val="A6A6A6"/>
                </a:solidFill>
                <a:effectLst/>
                <a:latin typeface="Source Sans Pro (Corpo)"/>
              </a:rPr>
              <a:t>SCENARIO CONSERVATIVO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F0CA592C-4B3E-B451-6792-61DA3FA1856E}"/>
              </a:ext>
            </a:extLst>
          </p:cNvPr>
          <p:cNvSpPr txBox="1"/>
          <p:nvPr/>
        </p:nvSpPr>
        <p:spPr>
          <a:xfrm>
            <a:off x="8286798" y="3277694"/>
            <a:ext cx="3369078" cy="1508105"/>
          </a:xfrm>
          <a:prstGeom prst="rect">
            <a:avLst/>
          </a:prstGeom>
          <a:solidFill>
            <a:srgbClr val="DAE3F3"/>
          </a:solidFill>
        </p:spPr>
        <p:txBody>
          <a:bodyPr wrap="square" lIns="180000" rtlCol="0">
            <a:spAutoFit/>
          </a:bodyPr>
          <a:lstStyle/>
          <a:p>
            <a:pPr algn="ctr"/>
            <a:r>
              <a:rPr lang="it-IT" b="1" u="sng" cap="small">
                <a:solidFill>
                  <a:srgbClr val="001E60"/>
                </a:solidFill>
                <a:latin typeface="+mj-lt"/>
              </a:rPr>
              <a:t>BENEFICIO AMBIENTALE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:</a:t>
            </a:r>
          </a:p>
          <a:p>
            <a:pPr algn="ctr"/>
            <a:r>
              <a:rPr lang="it-IT" sz="2000" b="1">
                <a:solidFill>
                  <a:srgbClr val="F47B20"/>
                </a:solidFill>
                <a:latin typeface="Source Sans Pro (Corpo)"/>
              </a:rPr>
              <a:t>-1,2 milioni </a:t>
            </a:r>
            <a:r>
              <a:rPr lang="it-IT" b="1">
                <a:solidFill>
                  <a:srgbClr val="001E60"/>
                </a:solidFill>
                <a:latin typeface="Source Sans Pro (Corpo)"/>
              </a:rPr>
              <a:t>di</a:t>
            </a:r>
            <a:r>
              <a:rPr lang="it-IT" b="1">
                <a:solidFill>
                  <a:srgbClr val="F47B20"/>
                </a:solidFill>
                <a:latin typeface="Source Sans Pro (Corpo)"/>
              </a:rPr>
              <a:t> </a:t>
            </a:r>
            <a:r>
              <a:rPr lang="it-IT" b="1">
                <a:solidFill>
                  <a:srgbClr val="001E60"/>
                </a:solidFill>
                <a:latin typeface="Source Sans Pro (Corpo)"/>
              </a:rPr>
              <a:t>tonnellate di CO</a:t>
            </a:r>
            <a:r>
              <a:rPr lang="it-IT" b="1" baseline="-25000">
                <a:solidFill>
                  <a:srgbClr val="001E60"/>
                </a:solidFill>
                <a:latin typeface="Source Sans Pro (Corpo)"/>
              </a:rPr>
              <a:t>2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 </a:t>
            </a:r>
            <a:r>
              <a:rPr lang="it-IT" b="1">
                <a:solidFill>
                  <a:srgbClr val="F47B20"/>
                </a:solidFill>
                <a:latin typeface="Source Sans Pro (Corpo)"/>
              </a:rPr>
              <a:t> 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ogni anno, </a:t>
            </a:r>
            <a:r>
              <a:rPr kumimoji="0" lang="it-IT" b="0" i="0" u="none" strike="noStrike" cap="none" normalizeH="0" baseline="0">
                <a:ln>
                  <a:noFill/>
                </a:ln>
                <a:solidFill>
                  <a:srgbClr val="020060"/>
                </a:solidFill>
                <a:effectLst/>
                <a:latin typeface="Source Sans Pro (Corpo)"/>
              </a:rPr>
              <a:t>pari alle emissioni annue dell’intero Comune di </a:t>
            </a:r>
            <a:r>
              <a:rPr kumimoji="0" lang="it-IT" b="1" i="0" u="none" strike="noStrike" cap="none" normalizeH="0" baseline="0">
                <a:ln>
                  <a:noFill/>
                </a:ln>
                <a:solidFill>
                  <a:srgbClr val="020060"/>
                </a:solidFill>
                <a:effectLst/>
                <a:latin typeface="Source Sans Pro (Corpo)"/>
              </a:rPr>
              <a:t>Brescia</a:t>
            </a:r>
            <a:r>
              <a:rPr kumimoji="0" lang="it-IT" b="0" i="0" u="none" strike="noStrike" cap="none" normalizeH="0" baseline="0">
                <a:ln>
                  <a:noFill/>
                </a:ln>
                <a:solidFill>
                  <a:srgbClr val="020060"/>
                </a:solidFill>
                <a:effectLst/>
                <a:latin typeface="Source Sans Pro (Corpo)"/>
              </a:rPr>
              <a:t>  </a:t>
            </a:r>
            <a:endParaRPr lang="it-IT">
              <a:solidFill>
                <a:srgbClr val="001E60"/>
              </a:solidFill>
              <a:latin typeface="Source Sans Pro (Corpo)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1C81B813-6280-D5FD-3426-70EA099917D7}"/>
              </a:ext>
            </a:extLst>
          </p:cNvPr>
          <p:cNvSpPr txBox="1"/>
          <p:nvPr/>
        </p:nvSpPr>
        <p:spPr>
          <a:xfrm>
            <a:off x="8286798" y="1541819"/>
            <a:ext cx="3369078" cy="1508105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u="sng" cap="small">
                <a:solidFill>
                  <a:srgbClr val="001E60"/>
                </a:solidFill>
                <a:latin typeface="+mj-lt"/>
              </a:rPr>
              <a:t>BENEFICIO ENERGETICO 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: </a:t>
            </a:r>
          </a:p>
          <a:p>
            <a:pPr algn="ctr"/>
            <a:r>
              <a:rPr lang="it-IT" sz="2000" b="1">
                <a:solidFill>
                  <a:srgbClr val="F47B20"/>
                </a:solidFill>
                <a:latin typeface="Source Sans Pro (Corpo)"/>
              </a:rPr>
              <a:t>4 TWh </a:t>
            </a:r>
            <a:r>
              <a:rPr lang="it-IT" sz="1800">
                <a:solidFill>
                  <a:srgbClr val="001E60"/>
                </a:solidFill>
                <a:latin typeface="Source Sans Pro (Corpo)"/>
              </a:rPr>
              <a:t>risparmiati 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ogni anno, pari circa a </a:t>
            </a:r>
            <a:r>
              <a:rPr lang="it-IT" b="1">
                <a:solidFill>
                  <a:srgbClr val="001E60"/>
                </a:solidFill>
                <a:latin typeface="Source Sans Pro (Corpo)"/>
              </a:rPr>
              <a:t>2/3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 dei consumi energetici annui dell’intero Comune di </a:t>
            </a:r>
            <a:r>
              <a:rPr lang="it-IT" b="1">
                <a:solidFill>
                  <a:srgbClr val="001E60"/>
                </a:solidFill>
                <a:latin typeface="Source Sans Pro (Corpo)"/>
              </a:rPr>
              <a:t>Milano</a:t>
            </a:r>
          </a:p>
        </p:txBody>
      </p:sp>
      <p:sp>
        <p:nvSpPr>
          <p:cNvPr id="55" name="Triangolo isoscele 54">
            <a:extLst>
              <a:ext uri="{FF2B5EF4-FFF2-40B4-BE49-F238E27FC236}">
                <a16:creationId xmlns:a16="http://schemas.microsoft.com/office/drawing/2014/main" id="{F75720A2-F643-BEBB-B06A-DDFEEFCA645E}"/>
              </a:ext>
            </a:extLst>
          </p:cNvPr>
          <p:cNvSpPr/>
          <p:nvPr/>
        </p:nvSpPr>
        <p:spPr bwMode="auto">
          <a:xfrm rot="10800000">
            <a:off x="9051855" y="3108176"/>
            <a:ext cx="1840085" cy="118303"/>
          </a:xfrm>
          <a:prstGeom prst="triangl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C5B9A76-9D44-78B5-49FB-70C96AAC0B19}"/>
              </a:ext>
            </a:extLst>
          </p:cNvPr>
          <p:cNvSpPr txBox="1"/>
          <p:nvPr/>
        </p:nvSpPr>
        <p:spPr>
          <a:xfrm>
            <a:off x="8274149" y="5046061"/>
            <a:ext cx="3369078" cy="677108"/>
          </a:xfrm>
          <a:prstGeom prst="rect">
            <a:avLst/>
          </a:prstGeom>
          <a:solidFill>
            <a:srgbClr val="DAE3F3"/>
          </a:solidFill>
        </p:spPr>
        <p:txBody>
          <a:bodyPr wrap="square" lIns="180000" rtlCol="0">
            <a:spAutoFit/>
          </a:bodyPr>
          <a:lstStyle/>
          <a:p>
            <a:pPr algn="ctr"/>
            <a:r>
              <a:rPr lang="it-IT" b="1" u="sng" cap="small">
                <a:solidFill>
                  <a:srgbClr val="001E60"/>
                </a:solidFill>
                <a:latin typeface="+mj-lt"/>
              </a:rPr>
              <a:t>BENEFICIO ECONOMICO</a:t>
            </a:r>
            <a:r>
              <a:rPr lang="it-IT" u="sng">
                <a:solidFill>
                  <a:srgbClr val="001E60"/>
                </a:solidFill>
                <a:latin typeface="Source Sans Pro (Corpo)"/>
              </a:rPr>
              <a:t>:</a:t>
            </a:r>
          </a:p>
          <a:p>
            <a:pPr algn="ctr"/>
            <a:r>
              <a:rPr lang="it-IT" sz="2000" b="1">
                <a:solidFill>
                  <a:srgbClr val="F47B20"/>
                </a:solidFill>
                <a:latin typeface="Source Sans Pro (Corpo)"/>
              </a:rPr>
              <a:t>0,7 miliardi </a:t>
            </a:r>
            <a:r>
              <a:rPr lang="it-IT" b="1">
                <a:solidFill>
                  <a:srgbClr val="F47B20"/>
                </a:solidFill>
                <a:latin typeface="Source Sans Pro (Corpo)"/>
              </a:rPr>
              <a:t>di Euro </a:t>
            </a:r>
            <a:r>
              <a:rPr lang="it-IT">
                <a:solidFill>
                  <a:srgbClr val="001E60"/>
                </a:solidFill>
                <a:latin typeface="Source Sans Pro (Corpo)"/>
              </a:rPr>
              <a:t>ogni anno</a:t>
            </a:r>
            <a:endParaRPr lang="it-IT" sz="2000">
              <a:solidFill>
                <a:srgbClr val="001E60"/>
              </a:solidFill>
              <a:latin typeface="Source Sans Pro (Corpo)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F2BCD60-A39B-363F-002B-DA85D9C0D1A0}"/>
              </a:ext>
            </a:extLst>
          </p:cNvPr>
          <p:cNvSpPr/>
          <p:nvPr/>
        </p:nvSpPr>
        <p:spPr bwMode="auto">
          <a:xfrm>
            <a:off x="8145271" y="1078820"/>
            <a:ext cx="3645669" cy="379187"/>
          </a:xfrm>
          <a:prstGeom prst="rect">
            <a:avLst/>
          </a:prstGeom>
          <a:solidFill>
            <a:srgbClr val="A6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SCENARIO </a:t>
            </a:r>
            <a:r>
              <a:rPr lang="it-IT" sz="2000">
                <a:solidFill>
                  <a:schemeClr val="bg1"/>
                </a:solidFill>
              </a:rPr>
              <a:t>CONSERVATIVO</a:t>
            </a:r>
            <a:endParaRPr kumimoji="0" lang="it-IT" sz="20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BA18CC3-73B9-B322-5018-B66EB1602DBA}"/>
              </a:ext>
            </a:extLst>
          </p:cNvPr>
          <p:cNvSpPr/>
          <p:nvPr/>
        </p:nvSpPr>
        <p:spPr bwMode="auto">
          <a:xfrm>
            <a:off x="4277863" y="1078821"/>
            <a:ext cx="3626834" cy="379187"/>
          </a:xfrm>
          <a:prstGeom prst="rect">
            <a:avLst/>
          </a:prstGeom>
          <a:solidFill>
            <a:srgbClr val="F47B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SCENARIO INTERMEDIO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CF2BB3E-CF96-EFF5-18AB-9AEBE103AE1F}"/>
              </a:ext>
            </a:extLst>
          </p:cNvPr>
          <p:cNvSpPr/>
          <p:nvPr/>
        </p:nvSpPr>
        <p:spPr bwMode="auto">
          <a:xfrm>
            <a:off x="419041" y="1060810"/>
            <a:ext cx="3638166" cy="39719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rPr>
              <a:t>SCENARIO </a:t>
            </a:r>
            <a:r>
              <a:rPr lang="it-IT" sz="2000">
                <a:solidFill>
                  <a:schemeClr val="bg1"/>
                </a:solidFill>
              </a:rPr>
              <a:t>IDEALE</a:t>
            </a:r>
            <a:endParaRPr kumimoji="0" lang="it-IT" sz="20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7" name="Triangolo isoscele 16">
            <a:extLst>
              <a:ext uri="{FF2B5EF4-FFF2-40B4-BE49-F238E27FC236}">
                <a16:creationId xmlns:a16="http://schemas.microsoft.com/office/drawing/2014/main" id="{10A3595E-37E4-2FF8-D227-18847479F4FC}"/>
              </a:ext>
            </a:extLst>
          </p:cNvPr>
          <p:cNvSpPr/>
          <p:nvPr/>
        </p:nvSpPr>
        <p:spPr bwMode="auto">
          <a:xfrm rot="10800000">
            <a:off x="1300060" y="4822673"/>
            <a:ext cx="1840085" cy="118303"/>
          </a:xfrm>
          <a:prstGeom prst="triangl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8" name="Triangolo isoscele 17">
            <a:extLst>
              <a:ext uri="{FF2B5EF4-FFF2-40B4-BE49-F238E27FC236}">
                <a16:creationId xmlns:a16="http://schemas.microsoft.com/office/drawing/2014/main" id="{64E2F1E9-43ED-B6B2-7688-1EB3C7104997}"/>
              </a:ext>
            </a:extLst>
          </p:cNvPr>
          <p:cNvSpPr/>
          <p:nvPr/>
        </p:nvSpPr>
        <p:spPr bwMode="auto">
          <a:xfrm rot="10800000">
            <a:off x="5162748" y="4851461"/>
            <a:ext cx="1840085" cy="118303"/>
          </a:xfrm>
          <a:prstGeom prst="triangl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19" name="Triangolo isoscele 18">
            <a:extLst>
              <a:ext uri="{FF2B5EF4-FFF2-40B4-BE49-F238E27FC236}">
                <a16:creationId xmlns:a16="http://schemas.microsoft.com/office/drawing/2014/main" id="{4EB75768-DEE7-3CFB-FCB4-5FFF4788B3C8}"/>
              </a:ext>
            </a:extLst>
          </p:cNvPr>
          <p:cNvSpPr/>
          <p:nvPr/>
        </p:nvSpPr>
        <p:spPr bwMode="auto">
          <a:xfrm rot="10800000">
            <a:off x="9025436" y="4840031"/>
            <a:ext cx="1840085" cy="118303"/>
          </a:xfrm>
          <a:prstGeom prst="triangl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22" name="CasellaDiTesto 201">
            <a:extLst>
              <a:ext uri="{FF2B5EF4-FFF2-40B4-BE49-F238E27FC236}">
                <a16:creationId xmlns:a16="http://schemas.microsoft.com/office/drawing/2014/main" id="{40E6F787-0465-E4F2-7C0B-9301B350A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011" y="6526081"/>
            <a:ext cx="7293230" cy="29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Fonte: elaborazione TEHA Group su dati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APPLiA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Italia e ENEA, 2024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24" name="CasellaDiTesto 201">
            <a:extLst>
              <a:ext uri="{FF2B5EF4-FFF2-40B4-BE49-F238E27FC236}">
                <a16:creationId xmlns:a16="http://schemas.microsoft.com/office/drawing/2014/main" id="{E2C276AE-332F-B82C-5C48-12EF5B91F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800" y="5816438"/>
            <a:ext cx="9125030" cy="84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N.B. Il 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beneficio ambientale 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è stato calcolato applicando all’energia risparmiata l’intensità carbonica media associata alla generazione elettrica in Italia. Il 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beneficio economico 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è calcolato sommando il risparmio economico abilitato dalla riduzione dei consumi energetici (valorizzati con il costo dell’elettricità) al risparmio generato dalla riduzione delle emissioni di CO2, considerando 172€ come costo associato all’emissione di 1 tonnellata di CO</a:t>
            </a:r>
            <a:r>
              <a:rPr kumimoji="0" lang="it-IT" sz="1200" b="0" i="0" u="none" strike="noStrike" kern="1200" cap="none" spc="0" normalizeH="0" baseline="-2500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</a:t>
            </a: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6315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C53DD3-F182-B1E1-B6B1-60D5AF3D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148506"/>
            <a:ext cx="11352212" cy="576263"/>
          </a:xfrm>
        </p:spPr>
        <p:txBody>
          <a:bodyPr/>
          <a:lstStyle/>
          <a:p>
            <a:r>
              <a:rPr kumimoji="0" lang="it-IT" sz="2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rPr>
              <a:t>Focus:</a:t>
            </a:r>
            <a:r>
              <a:rPr kumimoji="0" lang="it-IT" sz="2800" b="0" i="0" u="none" strike="noStrike" kern="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rPr>
              <a:t> l’implementazione del</a:t>
            </a:r>
            <a:r>
              <a:rPr lang="it-IT" sz="2800">
                <a:latin typeface="Source Sans Pro SemiBold" panose="020B0603030403020204" pitchFamily="34" charset="0"/>
              </a:rPr>
              <a:t>l</a:t>
            </a:r>
            <a:r>
              <a:rPr kumimoji="0" lang="it-IT" sz="2800" b="0" i="0" u="none" strike="noStrike" kern="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rPr>
              <a:t>o </a:t>
            </a:r>
            <a:r>
              <a:rPr kumimoji="0" lang="it-IT" sz="2800" b="0" i="0" u="none" kern="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rPr>
              <a:t>scenario conservativo entro il 2030 </a:t>
            </a:r>
            <a:r>
              <a:rPr kumimoji="0" lang="it-IT" sz="2800" b="0" i="0" u="none" strike="noStrike" kern="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rPr>
              <a:t>prevede la sostituzione di circa 2 milioni di elettrodomestici all’anno…</a:t>
            </a:r>
            <a:endParaRPr lang="it-IT" sz="28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2481D3-43CE-2A98-F451-79C9B33B510F}"/>
              </a:ext>
            </a:extLst>
          </p:cNvPr>
          <p:cNvSpPr txBox="1"/>
          <p:nvPr/>
        </p:nvSpPr>
        <p:spPr>
          <a:xfrm>
            <a:off x="2981920" y="1148534"/>
            <a:ext cx="6228158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Stock </a:t>
            </a:r>
            <a:r>
              <a:rPr lang="it-IT" b="1">
                <a:solidFill>
                  <a:srgbClr val="001E60"/>
                </a:solidFill>
                <a:latin typeface="Source Sans Pro"/>
                <a:ea typeface="Source Sans Pro SemiBold" panose="020B0603030403020204" pitchFamily="34" charset="0"/>
              </a:rPr>
              <a:t>suscettibile di sostituzione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al 2030 per anno,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(milioni di </a:t>
            </a:r>
            <a:r>
              <a:rPr lang="it-IT">
                <a:solidFill>
                  <a:srgbClr val="001E60"/>
                </a:solidFill>
                <a:latin typeface="Source Sans Pro"/>
                <a:ea typeface="Source Sans Pro SemiBold" panose="020B0603030403020204" pitchFamily="34" charset="0"/>
              </a:rPr>
              <a:t>u</a:t>
            </a:r>
            <a:r>
              <a:rPr kumimoji="0" lang="it-IT" sz="18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nità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)</a:t>
            </a:r>
          </a:p>
        </p:txBody>
      </p:sp>
      <p:sp>
        <p:nvSpPr>
          <p:cNvPr id="9" name="CasellaDiTesto 201">
            <a:extLst>
              <a:ext uri="{FF2B5EF4-FFF2-40B4-BE49-F238E27FC236}">
                <a16:creationId xmlns:a16="http://schemas.microsoft.com/office/drawing/2014/main" id="{0AC84860-C50F-38D6-0372-35BE36ECF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098" y="6489700"/>
            <a:ext cx="7293230" cy="29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Fonte: elaborazione TEHA Group su dati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APPLiA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Italia, ENEA e Arera, 2024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2046CEA6-EE83-ECE0-C9B4-5049D09426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758008"/>
              </p:ext>
            </p:extLst>
          </p:nvPr>
        </p:nvGraphicFramePr>
        <p:xfrm>
          <a:off x="439916" y="1700045"/>
          <a:ext cx="11375964" cy="424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2673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4BC9D52-A7AD-3EC4-5F47-579844D70AAE}"/>
              </a:ext>
            </a:extLst>
          </p:cNvPr>
          <p:cNvCxnSpPr>
            <a:cxnSpLocks/>
          </p:cNvCxnSpPr>
          <p:nvPr/>
        </p:nvCxnSpPr>
        <p:spPr bwMode="auto">
          <a:xfrm>
            <a:off x="2536371" y="4213512"/>
            <a:ext cx="1717288" cy="308261"/>
          </a:xfrm>
          <a:prstGeom prst="straightConnector1">
            <a:avLst/>
          </a:prstGeom>
          <a:solidFill>
            <a:srgbClr val="FF9900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2E1B3AB-AEFA-2E48-B5B4-5EF1D7D17890}"/>
              </a:ext>
            </a:extLst>
          </p:cNvPr>
          <p:cNvCxnSpPr>
            <a:cxnSpLocks/>
          </p:cNvCxnSpPr>
          <p:nvPr/>
        </p:nvCxnSpPr>
        <p:spPr bwMode="auto">
          <a:xfrm>
            <a:off x="8023830" y="4297735"/>
            <a:ext cx="1605775" cy="224038"/>
          </a:xfrm>
          <a:prstGeom prst="straightConnector1">
            <a:avLst/>
          </a:prstGeom>
          <a:solidFill>
            <a:srgbClr val="FF9900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C65EFAF0-5935-B4C0-5F13-2CAE1FEE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…abilitando una riduzione dei consumi energetici e delle emissioni di CO</a:t>
            </a:r>
            <a:r>
              <a:rPr lang="it-IT" baseline="-25000"/>
              <a:t>2</a:t>
            </a:r>
            <a:r>
              <a:rPr lang="it-IT"/>
              <a:t> pari al 2% annuo, per una riduzione complessiva del 17% al 2030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7ECB16AD-2D93-92C3-56ED-24E710CE09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057120"/>
              </p:ext>
            </p:extLst>
          </p:nvPr>
        </p:nvGraphicFramePr>
        <p:xfrm>
          <a:off x="804257" y="2125980"/>
          <a:ext cx="5287067" cy="416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F8D8901B-75E8-EDEA-7EF8-DD6491307C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520436"/>
              </p:ext>
            </p:extLst>
          </p:nvPr>
        </p:nvGraphicFramePr>
        <p:xfrm>
          <a:off x="6187647" y="3127963"/>
          <a:ext cx="5287067" cy="317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e 5">
            <a:extLst>
              <a:ext uri="{FF2B5EF4-FFF2-40B4-BE49-F238E27FC236}">
                <a16:creationId xmlns:a16="http://schemas.microsoft.com/office/drawing/2014/main" id="{44124FAE-DCDB-F5C7-5CBD-7D3A9AC2A57C}"/>
              </a:ext>
            </a:extLst>
          </p:cNvPr>
          <p:cNvSpPr/>
          <p:nvPr/>
        </p:nvSpPr>
        <p:spPr bwMode="auto">
          <a:xfrm>
            <a:off x="2785764" y="4148420"/>
            <a:ext cx="1215741" cy="497687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Source Sans Pro (Corpo)"/>
              </a:rPr>
              <a:t>-</a:t>
            </a:r>
            <a:r>
              <a:rPr lang="it-IT" sz="1800">
                <a:solidFill>
                  <a:schemeClr val="bg1"/>
                </a:solidFill>
                <a:latin typeface="Source Sans Pro (Corpo)"/>
              </a:rPr>
              <a:t>17</a:t>
            </a:r>
            <a:r>
              <a:rPr kumimoji="0" lang="it-IT" sz="1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Source Sans Pro (Corpo)"/>
              </a:rPr>
              <a:t>%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5C926E4-92F3-6834-99DA-2213B576608D}"/>
              </a:ext>
            </a:extLst>
          </p:cNvPr>
          <p:cNvSpPr/>
          <p:nvPr/>
        </p:nvSpPr>
        <p:spPr bwMode="auto">
          <a:xfrm>
            <a:off x="8230852" y="4147331"/>
            <a:ext cx="1231215" cy="499867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Source Sans Pro (Corpo)"/>
              </a:rPr>
              <a:t>-</a:t>
            </a:r>
            <a:r>
              <a:rPr lang="it-IT" sz="1800">
                <a:solidFill>
                  <a:schemeClr val="bg1"/>
                </a:solidFill>
                <a:latin typeface="Source Sans Pro (Corpo)"/>
              </a:rPr>
              <a:t>17</a:t>
            </a:r>
            <a:r>
              <a:rPr kumimoji="0" lang="it-IT" sz="18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Source Sans Pro (Corpo)"/>
              </a:rPr>
              <a:t>%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6274335-C379-CC34-325C-D82FEEBAE6F7}"/>
              </a:ext>
            </a:extLst>
          </p:cNvPr>
          <p:cNvSpPr txBox="1"/>
          <p:nvPr/>
        </p:nvSpPr>
        <p:spPr>
          <a:xfrm>
            <a:off x="374174" y="1187465"/>
            <a:ext cx="5676106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Energia consumata dal parco elettrodomestici oggi e al 2030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(</a:t>
            </a:r>
            <a:r>
              <a:rPr lang="it-IT">
                <a:solidFill>
                  <a:srgbClr val="001E60"/>
                </a:solidFill>
                <a:latin typeface="Source Sans Pro"/>
                <a:ea typeface="Source Sans Pro SemiBold" panose="020B0603030403020204" pitchFamily="34" charset="0"/>
              </a:rPr>
              <a:t>T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Wh), 202</a:t>
            </a:r>
            <a:r>
              <a:rPr lang="it-IT">
                <a:solidFill>
                  <a:srgbClr val="001E60"/>
                </a:solidFill>
                <a:latin typeface="Source Sans Pro"/>
                <a:ea typeface="Source Sans Pro SemiBold" panose="020B0603030403020204" pitchFamily="34" charset="0"/>
              </a:rPr>
              <a:t>2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-2030e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FDCB6C3-58C9-7BB0-FB9E-B3F43EB5DA5E}"/>
              </a:ext>
            </a:extLst>
          </p:cNvPr>
          <p:cNvSpPr txBox="1"/>
          <p:nvPr/>
        </p:nvSpPr>
        <p:spPr>
          <a:xfrm>
            <a:off x="6141927" y="1187465"/>
            <a:ext cx="5818376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Emissioni di CO</a:t>
            </a:r>
            <a:r>
              <a:rPr kumimoji="0" lang="it-IT" sz="1800" b="1" i="0" u="none" strike="noStrike" kern="1200" cap="none" spc="0" normalizeH="0" baseline="-2500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2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generate dal parco elettrodomestici oggi</a:t>
            </a:r>
            <a:r>
              <a:rPr lang="it-IT" b="1">
                <a:solidFill>
                  <a:srgbClr val="001E60"/>
                </a:solidFill>
                <a:latin typeface="Source Sans Pro"/>
                <a:ea typeface="Source Sans Pro SemiBold" panose="020B0603030403020204" pitchFamily="34" charset="0"/>
              </a:rPr>
              <a:t> e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al 2030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(</a:t>
            </a:r>
            <a:r>
              <a:rPr lang="it-IT">
                <a:solidFill>
                  <a:srgbClr val="001E60"/>
                </a:solidFill>
                <a:latin typeface="Source Sans Pro"/>
                <a:ea typeface="Source Sans Pro SemiBold" panose="020B0603030403020204" pitchFamily="34" charset="0"/>
              </a:rPr>
              <a:t>milioni di tonnellate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), 2022-2030e</a:t>
            </a:r>
          </a:p>
        </p:txBody>
      </p:sp>
      <p:sp>
        <p:nvSpPr>
          <p:cNvPr id="14" name="CasellaDiTesto 201">
            <a:extLst>
              <a:ext uri="{FF2B5EF4-FFF2-40B4-BE49-F238E27FC236}">
                <a16:creationId xmlns:a16="http://schemas.microsoft.com/office/drawing/2014/main" id="{2BDE1AC5-9A4A-977C-4A27-4BAAA6393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098" y="6489436"/>
            <a:ext cx="7293230" cy="29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Fonte: elaborazione TEHA Group su dati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APPLiA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Italia, ENEA e Arera, 2024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121062F-ED2C-1D30-A1A3-F385A8C638CB}"/>
              </a:ext>
            </a:extLst>
          </p:cNvPr>
          <p:cNvSpPr/>
          <p:nvPr/>
        </p:nvSpPr>
        <p:spPr bwMode="auto">
          <a:xfrm>
            <a:off x="5469190" y="1936666"/>
            <a:ext cx="1436914" cy="989413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CAGR*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i="1">
                <a:solidFill>
                  <a:srgbClr val="00B050"/>
                </a:solidFill>
                <a:latin typeface="+mj-lt"/>
              </a:rPr>
              <a:t>2023-2030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-2%</a:t>
            </a:r>
          </a:p>
        </p:txBody>
      </p:sp>
      <p:sp>
        <p:nvSpPr>
          <p:cNvPr id="30" name="CasellaDiTesto 201">
            <a:extLst>
              <a:ext uri="{FF2B5EF4-FFF2-40B4-BE49-F238E27FC236}">
                <a16:creationId xmlns:a16="http://schemas.microsoft.com/office/drawing/2014/main" id="{BCF5B9F1-346F-B445-7922-A1F9D52D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098" y="6315650"/>
            <a:ext cx="8939080" cy="27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47B20"/>
              </a:buClr>
              <a:buSzPct val="105000"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(*) CAGR: Tasso medio annuo di crescita composto.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D45B046-A81C-579D-2F62-F74F423FD0A6}"/>
              </a:ext>
            </a:extLst>
          </p:cNvPr>
          <p:cNvSpPr/>
          <p:nvPr/>
        </p:nvSpPr>
        <p:spPr bwMode="auto">
          <a:xfrm>
            <a:off x="8404463" y="2210987"/>
            <a:ext cx="3178334" cy="1222662"/>
          </a:xfrm>
          <a:prstGeom prst="rect">
            <a:avLst/>
          </a:prstGeom>
          <a:solidFill>
            <a:srgbClr val="DEEB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>
                <a:ln>
                  <a:noFill/>
                </a:ln>
                <a:solidFill>
                  <a:srgbClr val="020060"/>
                </a:solidFill>
                <a:effectLst/>
                <a:latin typeface="+mj-lt"/>
              </a:rPr>
              <a:t>La riduzione del </a:t>
            </a:r>
            <a:r>
              <a:rPr kumimoji="0" lang="it-IT" b="1" i="0" u="none" strike="noStrike" cap="none" normalizeH="0" baseline="0">
                <a:ln>
                  <a:noFill/>
                </a:ln>
                <a:solidFill>
                  <a:srgbClr val="020060"/>
                </a:solidFill>
                <a:effectLst/>
                <a:latin typeface="+mj-lt"/>
              </a:rPr>
              <a:t>17%</a:t>
            </a:r>
            <a:r>
              <a:rPr kumimoji="0" lang="it-IT" b="0" i="0" u="none" strike="noStrike" cap="none" normalizeH="0" baseline="0">
                <a:ln>
                  <a:noFill/>
                </a:ln>
                <a:solidFill>
                  <a:srgbClr val="020060"/>
                </a:solidFill>
                <a:effectLst/>
                <a:latin typeface="+mj-lt"/>
              </a:rPr>
              <a:t> delle emissioni, equivale ad eliminare le emissione annue dell’intero </a:t>
            </a:r>
            <a:r>
              <a:rPr kumimoji="0" lang="it-IT" b="1" i="0" u="none" strike="noStrike" cap="none" normalizeH="0" baseline="0">
                <a:ln>
                  <a:noFill/>
                </a:ln>
                <a:solidFill>
                  <a:srgbClr val="020060"/>
                </a:solidFill>
                <a:effectLst/>
                <a:latin typeface="+mj-lt"/>
              </a:rPr>
              <a:t>comune di Brescia </a:t>
            </a:r>
          </a:p>
        </p:txBody>
      </p:sp>
    </p:spTree>
    <p:extLst>
      <p:ext uri="{BB962C8B-B14F-4D97-AF65-F5344CB8AC3E}">
        <p14:creationId xmlns:p14="http://schemas.microsoft.com/office/powerpoint/2010/main" val="37802822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4655FE-2A78-DBA9-38D9-3298C6160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150178"/>
            <a:ext cx="11352212" cy="576263"/>
          </a:xfrm>
        </p:spPr>
        <p:txBody>
          <a:bodyPr/>
          <a:lstStyle/>
          <a:p>
            <a:r>
              <a:rPr lang="it-IT" sz="2800">
                <a:solidFill>
                  <a:srgbClr val="C00000"/>
                </a:solidFill>
                <a:latin typeface="+mn-lt"/>
              </a:rPr>
              <a:t>Non solo benefici energetici</a:t>
            </a:r>
            <a:r>
              <a:rPr lang="it-IT" sz="2800">
                <a:latin typeface="+mn-lt"/>
              </a:rPr>
              <a:t>: la sostituzione degli elettrodomestici meno efficienti ha rilevanti benefici sociali</a:t>
            </a:r>
            <a:endParaRPr lang="it-IT" sz="2800" baseline="-25000"/>
          </a:p>
        </p:txBody>
      </p:sp>
      <p:sp>
        <p:nvSpPr>
          <p:cNvPr id="14" name="CasellaDiTesto 201">
            <a:extLst>
              <a:ext uri="{FF2B5EF4-FFF2-40B4-BE49-F238E27FC236}">
                <a16:creationId xmlns:a16="http://schemas.microsoft.com/office/drawing/2014/main" id="{AE22F5F3-E935-E359-B06F-62D2B8A26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098" y="6489700"/>
            <a:ext cx="7293230" cy="29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20060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Fonte: elaborazione TEHA Group su fonti varie, 2024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B84FEDBE-C684-680E-D2E4-FBEC16E3C9E2}"/>
              </a:ext>
            </a:extLst>
          </p:cNvPr>
          <p:cNvSpPr/>
          <p:nvPr/>
        </p:nvSpPr>
        <p:spPr>
          <a:xfrm>
            <a:off x="4166029" y="2154536"/>
            <a:ext cx="3327400" cy="3263900"/>
          </a:xfrm>
          <a:prstGeom prst="ellipse">
            <a:avLst/>
          </a:prstGeom>
          <a:noFill/>
          <a:ln w="381000" cap="flat" cmpd="sng" algn="ctr">
            <a:solidFill>
              <a:srgbClr val="F47B2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A069A6A7-703B-079B-7966-762E0FF7C4CB}"/>
              </a:ext>
            </a:extLst>
          </p:cNvPr>
          <p:cNvGrpSpPr/>
          <p:nvPr/>
        </p:nvGrpSpPr>
        <p:grpSpPr>
          <a:xfrm>
            <a:off x="5668692" y="4990607"/>
            <a:ext cx="756734" cy="745106"/>
            <a:chOff x="4071245" y="3191894"/>
            <a:chExt cx="756734" cy="745106"/>
          </a:xfrm>
        </p:grpSpPr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1FBED908-0F5C-5CDE-EA9C-684D76108A8A}"/>
                </a:ext>
              </a:extLst>
            </p:cNvPr>
            <p:cNvSpPr/>
            <p:nvPr/>
          </p:nvSpPr>
          <p:spPr>
            <a:xfrm>
              <a:off x="4071245" y="3191894"/>
              <a:ext cx="756734" cy="74510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47B2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pic>
          <p:nvPicPr>
            <p:cNvPr id="11" name="Picture 4" descr="Electric appliance ">
              <a:extLst>
                <a:ext uri="{FF2B5EF4-FFF2-40B4-BE49-F238E27FC236}">
                  <a16:creationId xmlns:a16="http://schemas.microsoft.com/office/drawing/2014/main" id="{CC9BFB6D-6D6F-92F2-18B3-762242F56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212" y="3307047"/>
              <a:ext cx="514800" cy="5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ttangolo 11">
            <a:extLst>
              <a:ext uri="{FF2B5EF4-FFF2-40B4-BE49-F238E27FC236}">
                <a16:creationId xmlns:a16="http://schemas.microsoft.com/office/drawing/2014/main" id="{35DA06BE-2B76-090D-8DD4-E0822E46BAAB}"/>
              </a:ext>
            </a:extLst>
          </p:cNvPr>
          <p:cNvSpPr/>
          <p:nvPr/>
        </p:nvSpPr>
        <p:spPr>
          <a:xfrm>
            <a:off x="6704752" y="1574861"/>
            <a:ext cx="1260463" cy="57626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Risparmio idrico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23767BA6-E0FC-25CD-6CB0-D1F48F99F180}"/>
              </a:ext>
            </a:extLst>
          </p:cNvPr>
          <p:cNvSpPr/>
          <p:nvPr/>
        </p:nvSpPr>
        <p:spPr>
          <a:xfrm>
            <a:off x="7857364" y="2838072"/>
            <a:ext cx="1260463" cy="58433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Riduzione del rumore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7D1C9BBF-ECE2-7D5D-E0D6-3BF08B985EE0}"/>
              </a:ext>
            </a:extLst>
          </p:cNvPr>
          <p:cNvGrpSpPr/>
          <p:nvPr/>
        </p:nvGrpSpPr>
        <p:grpSpPr>
          <a:xfrm>
            <a:off x="4567255" y="2042898"/>
            <a:ext cx="756734" cy="745106"/>
            <a:chOff x="6225307" y="4994940"/>
            <a:chExt cx="756734" cy="745106"/>
          </a:xfrm>
        </p:grpSpPr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3973CF6B-2BC5-FBA1-9180-F3DD1D13DE06}"/>
                </a:ext>
              </a:extLst>
            </p:cNvPr>
            <p:cNvSpPr/>
            <p:nvPr/>
          </p:nvSpPr>
          <p:spPr>
            <a:xfrm>
              <a:off x="6225307" y="4994940"/>
              <a:ext cx="756734" cy="74510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47B2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pic>
          <p:nvPicPr>
            <p:cNvPr id="19" name="Picture 8" descr="Light bulb ">
              <a:extLst>
                <a:ext uri="{FF2B5EF4-FFF2-40B4-BE49-F238E27FC236}">
                  <a16:creationId xmlns:a16="http://schemas.microsoft.com/office/drawing/2014/main" id="{BA2064C1-9474-2110-D11B-16BD487FAD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474" y="5117293"/>
              <a:ext cx="500400" cy="5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836565-A8C1-48A3-AA64-7C1967D023E6}"/>
              </a:ext>
            </a:extLst>
          </p:cNvPr>
          <p:cNvSpPr/>
          <p:nvPr/>
        </p:nvSpPr>
        <p:spPr>
          <a:xfrm>
            <a:off x="3111335" y="1499482"/>
            <a:ext cx="1852582" cy="6042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Miglioramento delle prestazioni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65CDC1A9-F962-1ECB-79EC-8BA495966497}"/>
              </a:ext>
            </a:extLst>
          </p:cNvPr>
          <p:cNvSpPr/>
          <p:nvPr/>
        </p:nvSpPr>
        <p:spPr>
          <a:xfrm>
            <a:off x="7052772" y="2867093"/>
            <a:ext cx="756734" cy="74510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47B2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C0512350-6814-4C40-4986-32B1A1EF5386}"/>
              </a:ext>
            </a:extLst>
          </p:cNvPr>
          <p:cNvSpPr/>
          <p:nvPr/>
        </p:nvSpPr>
        <p:spPr>
          <a:xfrm>
            <a:off x="7736663" y="4337265"/>
            <a:ext cx="1260463" cy="58433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Risparmio di tempo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84A509F2-720D-47AE-373C-E7B3DAA16767}"/>
              </a:ext>
            </a:extLst>
          </p:cNvPr>
          <p:cNvSpPr/>
          <p:nvPr/>
        </p:nvSpPr>
        <p:spPr>
          <a:xfrm>
            <a:off x="5226705" y="5830409"/>
            <a:ext cx="1640708" cy="3708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Design migliore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3327F800-86F9-AAD6-B52E-5AA63D246B16}"/>
              </a:ext>
            </a:extLst>
          </p:cNvPr>
          <p:cNvGrpSpPr/>
          <p:nvPr/>
        </p:nvGrpSpPr>
        <p:grpSpPr>
          <a:xfrm>
            <a:off x="3838606" y="3160974"/>
            <a:ext cx="756734" cy="745106"/>
            <a:chOff x="10409813" y="3512254"/>
            <a:chExt cx="756734" cy="745106"/>
          </a:xfrm>
        </p:grpSpPr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E239668E-CFEE-2181-D08E-A6A2067FF61B}"/>
                </a:ext>
              </a:extLst>
            </p:cNvPr>
            <p:cNvSpPr/>
            <p:nvPr/>
          </p:nvSpPr>
          <p:spPr>
            <a:xfrm>
              <a:off x="10409813" y="3512254"/>
              <a:ext cx="756734" cy="74510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47B2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9DB1DB52-B3F6-6A8D-E8E8-C40FB8BA52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04372" y="3600140"/>
              <a:ext cx="579355" cy="579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ttangolo 28">
            <a:extLst>
              <a:ext uri="{FF2B5EF4-FFF2-40B4-BE49-F238E27FC236}">
                <a16:creationId xmlns:a16="http://schemas.microsoft.com/office/drawing/2014/main" id="{DDC22AD8-2EAA-608E-596F-6971AA9823BF}"/>
              </a:ext>
            </a:extLst>
          </p:cNvPr>
          <p:cNvSpPr/>
          <p:nvPr/>
        </p:nvSpPr>
        <p:spPr>
          <a:xfrm>
            <a:off x="2671994" y="4756723"/>
            <a:ext cx="1949385" cy="86383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Food </a:t>
            </a:r>
            <a:r>
              <a:rPr kumimoji="0" lang="it-IT" sz="1800" b="1" i="0" u="none" strike="noStrike" kern="0" cap="none" spc="0" normalizeH="0" baseline="0" noProof="0" err="1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preservation</a:t>
            </a:r>
            <a:endParaRPr kumimoji="0" lang="it-IT" sz="1800" b="1" i="0" u="none" strike="noStrike" kern="0" cap="none" spc="0" normalizeH="0" baseline="0" noProof="0">
              <a:ln>
                <a:noFill/>
              </a:ln>
              <a:solidFill>
                <a:srgbClr val="F47B20"/>
              </a:solidFill>
              <a:effectLst/>
              <a:uLnTx/>
              <a:uFillTx/>
              <a:latin typeface="Source Sans Pro (Corpo)"/>
              <a:ea typeface="+mn-ea"/>
              <a:cs typeface="+mn-cs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810C67FA-B7EA-5D91-B626-BB070174EFDA}"/>
              </a:ext>
            </a:extLst>
          </p:cNvPr>
          <p:cNvSpPr/>
          <p:nvPr/>
        </p:nvSpPr>
        <p:spPr>
          <a:xfrm>
            <a:off x="2413501" y="3236693"/>
            <a:ext cx="1560705" cy="6042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(Corpo)"/>
                <a:ea typeface="+mn-ea"/>
                <a:cs typeface="+mn-cs"/>
              </a:rPr>
              <a:t>Connettività smart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0D8F5BCE-93BD-255B-7015-0D92F789BB19}"/>
              </a:ext>
            </a:extLst>
          </p:cNvPr>
          <p:cNvSpPr/>
          <p:nvPr/>
        </p:nvSpPr>
        <p:spPr>
          <a:xfrm>
            <a:off x="4274408" y="4516358"/>
            <a:ext cx="756734" cy="74510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F47B2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DF48DE41-D9AA-F221-2363-89519663F3D9}"/>
              </a:ext>
            </a:extLst>
          </p:cNvPr>
          <p:cNvSpPr/>
          <p:nvPr/>
        </p:nvSpPr>
        <p:spPr bwMode="auto">
          <a:xfrm>
            <a:off x="6179507" y="1976791"/>
            <a:ext cx="730258" cy="72225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35" name="Elemento grafico 34" descr="Rubinetto che perde con riempimento a tinta unita">
            <a:extLst>
              <a:ext uri="{FF2B5EF4-FFF2-40B4-BE49-F238E27FC236}">
                <a16:creationId xmlns:a16="http://schemas.microsoft.com/office/drawing/2014/main" id="{A58BA8A3-1F11-0E1A-CDC1-615209D307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9117" y="2022397"/>
            <a:ext cx="631038" cy="631038"/>
          </a:xfrm>
          <a:prstGeom prst="rect">
            <a:avLst/>
          </a:prstGeom>
        </p:spPr>
      </p:pic>
      <p:sp>
        <p:nvSpPr>
          <p:cNvPr id="36" name="Ovale 35">
            <a:extLst>
              <a:ext uri="{FF2B5EF4-FFF2-40B4-BE49-F238E27FC236}">
                <a16:creationId xmlns:a16="http://schemas.microsoft.com/office/drawing/2014/main" id="{ED36054C-9139-1841-68F1-7FC248A90DDD}"/>
              </a:ext>
            </a:extLst>
          </p:cNvPr>
          <p:cNvSpPr/>
          <p:nvPr/>
        </p:nvSpPr>
        <p:spPr bwMode="auto">
          <a:xfrm>
            <a:off x="6871550" y="4199349"/>
            <a:ext cx="730258" cy="72225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F47B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37" name="Elemento grafico 36" descr="Cronometro con riempimento a tinta unita">
            <a:extLst>
              <a:ext uri="{FF2B5EF4-FFF2-40B4-BE49-F238E27FC236}">
                <a16:creationId xmlns:a16="http://schemas.microsoft.com/office/drawing/2014/main" id="{927F3AF6-9A24-B89E-1569-1A155462CA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0428" y="4234223"/>
            <a:ext cx="652501" cy="652501"/>
          </a:xfrm>
          <a:prstGeom prst="rect">
            <a:avLst/>
          </a:prstGeom>
        </p:spPr>
      </p:pic>
      <p:sp>
        <p:nvSpPr>
          <p:cNvPr id="38" name="Segnaposto contenuto 2">
            <a:extLst>
              <a:ext uri="{FF2B5EF4-FFF2-40B4-BE49-F238E27FC236}">
                <a16:creationId xmlns:a16="http://schemas.microsoft.com/office/drawing/2014/main" id="{8BC021E2-3B4D-FA99-033C-56E23727CC98}"/>
              </a:ext>
            </a:extLst>
          </p:cNvPr>
          <p:cNvSpPr txBox="1">
            <a:spLocks/>
          </p:cNvSpPr>
          <p:nvPr/>
        </p:nvSpPr>
        <p:spPr>
          <a:xfrm>
            <a:off x="9195973" y="1162117"/>
            <a:ext cx="2681004" cy="224735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vert="horz" lIns="99551" tIns="49775" rIns="99551" bIns="49775" rtlCol="0" anchor="ctr">
            <a:noAutofit/>
          </a:bodyPr>
          <a:lstStyle>
            <a:lvl1pPr marL="355600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Arial" panose="020B0604020202020204" pitchFamily="34" charset="0"/>
              <a:buChar char="•"/>
              <a:defRPr sz="1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lvl1pPr>
            <a:lvl2pPr marL="723900" indent="-3794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Courier New" panose="02070309020205020404" pitchFamily="49" charset="0"/>
              <a:buChar char="o"/>
              <a:defRPr sz="1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2pPr>
            <a:lvl3pPr marL="1079500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80000"/>
              <a:buFont typeface="Source Sans Pro SemiBold" panose="020B0603030403020204" pitchFamily="34" charset="0"/>
              <a:buChar char="-"/>
              <a:defRPr sz="1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3pPr>
            <a:lvl4pPr marL="1874838" indent="-3492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6165D"/>
              </a:buClr>
              <a:buSzPct val="105000"/>
              <a:buFont typeface="Arial" panose="020B0604020202020204" pitchFamily="34" charset="0"/>
              <a:buChar char="•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4pPr>
            <a:lvl5pPr marL="254317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5pPr>
            <a:lvl6pPr marL="3094970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6pPr>
            <a:lvl7pPr marL="3657691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7pPr>
            <a:lvl8pPr marL="4220413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8pPr>
            <a:lvl9pPr marL="4783135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497555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47B20"/>
              </a:buClr>
              <a:buSzPct val="105000"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Molte lavatrici di nuova generazione utilizzano 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sensori </a:t>
            </a: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per rilevare il peso del carico e 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regolare di conseguenza il livello d'acqua</a:t>
            </a: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 e sono certificate con 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standard di efficienza idrica</a:t>
            </a: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ource Sans Pro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id="{D8C2A67C-4107-86F3-3DD9-E466A9D074B8}"/>
              </a:ext>
            </a:extLst>
          </p:cNvPr>
          <p:cNvSpPr txBox="1">
            <a:spLocks/>
          </p:cNvSpPr>
          <p:nvPr/>
        </p:nvSpPr>
        <p:spPr>
          <a:xfrm>
            <a:off x="9195972" y="4078410"/>
            <a:ext cx="2681003" cy="2030745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vert="horz" lIns="99551" tIns="49775" rIns="99551" bIns="49775" rtlCol="0" anchor="ctr">
            <a:noAutofit/>
          </a:bodyPr>
          <a:lstStyle>
            <a:lvl1pPr marL="355600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Arial" panose="020B0604020202020204" pitchFamily="34" charset="0"/>
              <a:buChar char="•"/>
              <a:defRPr sz="1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lvl1pPr>
            <a:lvl2pPr marL="723900" indent="-3794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Courier New" panose="02070309020205020404" pitchFamily="49" charset="0"/>
              <a:buChar char="o"/>
              <a:defRPr sz="1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2pPr>
            <a:lvl3pPr marL="1079500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80000"/>
              <a:buFont typeface="Source Sans Pro SemiBold" panose="020B0603030403020204" pitchFamily="34" charset="0"/>
              <a:buChar char="-"/>
              <a:defRPr sz="1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3pPr>
            <a:lvl4pPr marL="1874838" indent="-3492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6165D"/>
              </a:buClr>
              <a:buSzPct val="105000"/>
              <a:buFont typeface="Arial" panose="020B0604020202020204" pitchFamily="34" charset="0"/>
              <a:buChar char="•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4pPr>
            <a:lvl5pPr marL="254317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5pPr>
            <a:lvl6pPr marL="3094970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6pPr>
            <a:lvl7pPr marL="3657691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7pPr>
            <a:lvl8pPr marL="4220413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8pPr>
            <a:lvl9pPr marL="4783135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497555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47B20"/>
              </a:buClr>
              <a:buSzPct val="105000"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Le lavastoviglie e i frigoriferi moderni hanno cicli di lavaggio e raffreddamento più efficienti, 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permettendo il risparmio di tempo prezioso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512F794E-7D54-8874-5B91-70273E2054BF}"/>
              </a:ext>
            </a:extLst>
          </p:cNvPr>
          <p:cNvSpPr/>
          <p:nvPr/>
        </p:nvSpPr>
        <p:spPr>
          <a:xfrm>
            <a:off x="143799" y="3896855"/>
            <a:ext cx="2536445" cy="221230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Sostituire frigoriferi e congelatori poco efficienti con modelli di nuova generazione permetterebbe una 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migliore conservazione del cibo </a:t>
            </a:r>
            <a:r>
              <a:rPr kumimoji="0" lang="it-IT" sz="180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e 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minori sprechi</a:t>
            </a:r>
          </a:p>
        </p:txBody>
      </p:sp>
      <p:sp>
        <p:nvSpPr>
          <p:cNvPr id="41" name="Segnaposto contenuto 2">
            <a:extLst>
              <a:ext uri="{FF2B5EF4-FFF2-40B4-BE49-F238E27FC236}">
                <a16:creationId xmlns:a16="http://schemas.microsoft.com/office/drawing/2014/main" id="{5F8F0E8B-4550-7A2B-56D6-B1F03B58ED56}"/>
              </a:ext>
            </a:extLst>
          </p:cNvPr>
          <p:cNvSpPr txBox="1">
            <a:spLocks/>
          </p:cNvSpPr>
          <p:nvPr/>
        </p:nvSpPr>
        <p:spPr>
          <a:xfrm>
            <a:off x="4496717" y="3117981"/>
            <a:ext cx="2750557" cy="1321683"/>
          </a:xfrm>
          <a:prstGeom prst="rect">
            <a:avLst/>
          </a:prstGeom>
          <a:noFill/>
        </p:spPr>
        <p:txBody>
          <a:bodyPr vert="horz" lIns="99551" tIns="49775" rIns="99551" bIns="49775" rtlCol="0" anchor="ctr">
            <a:noAutofit/>
          </a:bodyPr>
          <a:lstStyle>
            <a:lvl1pPr marL="355600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Arial" panose="020B0604020202020204" pitchFamily="34" charset="0"/>
              <a:buChar char="•"/>
              <a:defRPr sz="1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lvl1pPr>
            <a:lvl2pPr marL="723900" indent="-37941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Courier New" panose="02070309020205020404" pitchFamily="49" charset="0"/>
              <a:buChar char="o"/>
              <a:defRPr sz="1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2pPr>
            <a:lvl3pPr marL="1079500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80000"/>
              <a:buFont typeface="Source Sans Pro SemiBold" panose="020B0603030403020204" pitchFamily="34" charset="0"/>
              <a:buChar char="-"/>
              <a:defRPr sz="1900">
                <a:solidFill>
                  <a:srgbClr val="001E6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3pPr>
            <a:lvl4pPr marL="1874838" indent="-3492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6165D"/>
              </a:buClr>
              <a:buSzPct val="105000"/>
              <a:buFont typeface="Arial" panose="020B0604020202020204" pitchFamily="34" charset="0"/>
              <a:buChar char="•"/>
              <a:defRPr sz="19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4pPr>
            <a:lvl5pPr marL="254317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003A8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5pPr>
            <a:lvl6pPr marL="3094970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6pPr>
            <a:lvl7pPr marL="3657691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7pPr>
            <a:lvl8pPr marL="4220413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8pPr>
            <a:lvl9pPr marL="4783135" indent="-28136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62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497555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F47B20"/>
              </a:buClr>
              <a:buSzPct val="105000"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I benefici dell’efficientamento del parco elettrodomestici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7099C94-D8DC-5D3C-8AE0-5FD22B7ECB82}"/>
              </a:ext>
            </a:extLst>
          </p:cNvPr>
          <p:cNvSpPr txBox="1"/>
          <p:nvPr/>
        </p:nvSpPr>
        <p:spPr>
          <a:xfrm>
            <a:off x="125389" y="1106986"/>
            <a:ext cx="3085150" cy="2031325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Sostituire elettrodomestici poco efficienti consentirebbe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cicli di lavaggio più efficienti, pulizia più efficace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delle stoviglie,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autodosaggio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utilizzo automatico dei detersivi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520C95-E4A5-7977-D9B7-1D3F081A93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6904" y="4617576"/>
            <a:ext cx="580739" cy="58073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DEEE730-1C0B-F14C-FF97-93735B232F7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0197" y="2982459"/>
            <a:ext cx="544796" cy="54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057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71F45-A2B4-9345-3050-8EB7CFC36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232C7CC-70B6-9809-C231-A39352434907}"/>
              </a:ext>
            </a:extLst>
          </p:cNvPr>
          <p:cNvSpPr/>
          <p:nvPr/>
        </p:nvSpPr>
        <p:spPr bwMode="auto">
          <a:xfrm>
            <a:off x="0" y="868101"/>
            <a:ext cx="12192000" cy="4973899"/>
          </a:xfrm>
          <a:prstGeom prst="rect">
            <a:avLst/>
          </a:prstGeom>
          <a:solidFill>
            <a:srgbClr val="001E60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Messaggio 10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Per sostenere la competitività del settore degli elettrodomestici, </a:t>
            </a:r>
            <a:r>
              <a:rPr lang="it-IT" sz="3200" dirty="0">
                <a:solidFill>
                  <a:schemeClr val="bg1"/>
                </a:solidFill>
                <a:latin typeface="Source Sans Pro"/>
                <a:ea typeface="MS PGothic" pitchFamily="34" charset="-128"/>
              </a:rPr>
              <a:t>TEHA ha identificato quattro ambiti di intervento: (i) c</a:t>
            </a:r>
            <a:r>
              <a:rPr kumimoji="0" lang="it-IT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reare</a:t>
            </a:r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una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nuova cultura dell’elettrodomestico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; (ii) </a:t>
            </a:r>
            <a:r>
              <a:rPr lang="it-IT" sz="3200" b="1" dirty="0">
                <a:solidFill>
                  <a:schemeClr val="bg1"/>
                </a:solidFill>
                <a:latin typeface="Source Sans Pro"/>
                <a:ea typeface="MS PGothic" pitchFamily="34" charset="-128"/>
              </a:rPr>
              <a:t>s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ostenere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l'acquisto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di prodotti</a:t>
            </a:r>
            <a:b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di qualità ed efficienti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da parte delle famiglie meno abbienti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;</a:t>
            </a:r>
            <a:b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(iii) promuovere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sinergie </a:t>
            </a:r>
            <a:r>
              <a:rPr lang="it-IT" sz="3200" b="1" dirty="0">
                <a:solidFill>
                  <a:schemeClr val="bg1"/>
                </a:solidFill>
                <a:latin typeface="Source Sans Pro"/>
                <a:ea typeface="MS PGothic" pitchFamily="34" charset="-128"/>
              </a:rPr>
              <a:t>tra gli operatori di tutta la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filiera estesa</a:t>
            </a:r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; (iv)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sostenere la produzione </a:t>
            </a:r>
            <a:r>
              <a:rPr kumimoji="0" lang="it-IT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di prodotti sostenibili ed efficienti per promuovere la competitività dell’industria nazionale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47B20"/>
              </a:buClr>
              <a:buFont typeface="Arial" panose="020B0604020202020204" pitchFamily="34" charset="0"/>
              <a:buChar char="•"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4294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75E98244-2187-7067-DB8F-86A3B7ED197F}"/>
              </a:ext>
            </a:extLst>
          </p:cNvPr>
          <p:cNvSpPr/>
          <p:nvPr/>
        </p:nvSpPr>
        <p:spPr>
          <a:xfrm>
            <a:off x="3293996" y="1621592"/>
            <a:ext cx="2706001" cy="41598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/>
                <a:cs typeface="+mn-cs"/>
              </a:rPr>
              <a:t>Sostegno all’acquisto</a:t>
            </a:r>
            <a:endParaRPr lang="it-IT" sz="2000" b="1">
              <a:solidFill>
                <a:srgbClr val="001E60"/>
              </a:solidFill>
              <a:latin typeface="Source Sans Pro"/>
              <a:ea typeface="MS P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/>
                <a:cs typeface="+mn-cs"/>
              </a:rPr>
              <a:t>Sostenere l'acquisto di prodotti di qualità ed efficienti da parte delle famiglie meno abbienti</a:t>
            </a:r>
          </a:p>
        </p:txBody>
      </p:sp>
      <p:sp>
        <p:nvSpPr>
          <p:cNvPr id="32" name="Titolo 1">
            <a:extLst>
              <a:ext uri="{FF2B5EF4-FFF2-40B4-BE49-F238E27FC236}">
                <a16:creationId xmlns:a16="http://schemas.microsoft.com/office/drawing/2014/main" id="{3C9619E7-6A04-29DA-C6F7-EAA1611F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4" y="216842"/>
            <a:ext cx="11064786" cy="553199"/>
          </a:xfrm>
        </p:spPr>
        <p:txBody>
          <a:bodyPr/>
          <a:lstStyle/>
          <a:p>
            <a:r>
              <a:rPr lang="it-IT" sz="2800"/>
              <a:t>Le proposte di azione per favorire il rafforzamento e lo sviluppo </a:t>
            </a:r>
            <a:br>
              <a:rPr lang="it-IT" sz="2800"/>
            </a:br>
            <a:r>
              <a:rPr lang="it-IT" sz="2800"/>
              <a:t>del settore degli elettrodomestici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29E900-96FD-81F4-C355-4064F10E21D5}"/>
              </a:ext>
            </a:extLst>
          </p:cNvPr>
          <p:cNvSpPr txBox="1"/>
          <p:nvPr/>
        </p:nvSpPr>
        <p:spPr>
          <a:xfrm>
            <a:off x="2214979" y="6305814"/>
            <a:ext cx="884734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Fonte: elaborazione TEHA Group, 2024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5C25AD85-03CC-6E46-EDC3-7A3C7E86B51E}"/>
              </a:ext>
            </a:extLst>
          </p:cNvPr>
          <p:cNvGrpSpPr/>
          <p:nvPr/>
        </p:nvGrpSpPr>
        <p:grpSpPr>
          <a:xfrm>
            <a:off x="4376996" y="1385957"/>
            <a:ext cx="540000" cy="540000"/>
            <a:chOff x="-5932791" y="1804702"/>
            <a:chExt cx="249452" cy="255815"/>
          </a:xfrm>
          <a:solidFill>
            <a:schemeClr val="accent4"/>
          </a:solidFill>
        </p:grpSpPr>
        <p:sp>
          <p:nvSpPr>
            <p:cNvPr id="36" name="Ovale 35">
              <a:extLst>
                <a:ext uri="{FF2B5EF4-FFF2-40B4-BE49-F238E27FC236}">
                  <a16:creationId xmlns:a16="http://schemas.microsoft.com/office/drawing/2014/main" id="{D04FD8C6-2734-B67E-F187-6BF5F00FC3BC}"/>
                </a:ext>
              </a:extLst>
            </p:cNvPr>
            <p:cNvSpPr/>
            <p:nvPr/>
          </p:nvSpPr>
          <p:spPr>
            <a:xfrm>
              <a:off x="-5932791" y="1804702"/>
              <a:ext cx="249452" cy="2558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44014070-59FA-C342-CDA4-238DB42173C6}"/>
                </a:ext>
              </a:extLst>
            </p:cNvPr>
            <p:cNvSpPr txBox="1"/>
            <p:nvPr/>
          </p:nvSpPr>
          <p:spPr>
            <a:xfrm>
              <a:off x="-5877747" y="1837837"/>
              <a:ext cx="139363" cy="18954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Source Sans Pro" panose="020B0503030403020204" pitchFamily="34" charset="0"/>
                  <a:cs typeface="+mn-cs"/>
                </a:rPr>
                <a:t>2</a:t>
              </a:r>
            </a:p>
          </p:txBody>
        </p: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C8FFFB2A-7257-0E29-7E16-D749B244B10A}"/>
              </a:ext>
            </a:extLst>
          </p:cNvPr>
          <p:cNvSpPr/>
          <p:nvPr/>
        </p:nvSpPr>
        <p:spPr>
          <a:xfrm>
            <a:off x="341868" y="1621592"/>
            <a:ext cx="2733061" cy="41598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Una nuova cultura dell’</a:t>
            </a:r>
            <a:r>
              <a:rPr kumimoji="0" lang="it-IT" sz="2000" b="1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elettrodomestic</a:t>
            </a:r>
            <a:r>
              <a:rPr lang="it-IT" sz="2000" b="1">
                <a:solidFill>
                  <a:srgbClr val="001E60"/>
                </a:solidFill>
                <a:latin typeface="Source Sans Pro"/>
              </a:rPr>
              <a:t>o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b="1">
              <a:solidFill>
                <a:srgbClr val="001E60"/>
              </a:solidFill>
              <a:latin typeface="Source Sans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>
                <a:solidFill>
                  <a:srgbClr val="001E60"/>
                </a:solidFill>
                <a:latin typeface="Source Sans Pro"/>
              </a:rPr>
              <a:t>Educare i </a:t>
            </a:r>
            <a:r>
              <a:rPr kumimoji="0" lang="it-IT" sz="200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consumatori sul valore e i ritorni associati ad elettrodomestici di qualità</a:t>
            </a:r>
            <a:endParaRPr kumimoji="0" lang="it-IT" sz="200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/>
              <a:cs typeface="+mn-cs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D10BBA2F-BBA8-3BD0-A07C-B5A5EE552058}"/>
              </a:ext>
            </a:extLst>
          </p:cNvPr>
          <p:cNvGrpSpPr/>
          <p:nvPr/>
        </p:nvGrpSpPr>
        <p:grpSpPr>
          <a:xfrm>
            <a:off x="1434904" y="1349521"/>
            <a:ext cx="540000" cy="540000"/>
            <a:chOff x="-5932791" y="1804702"/>
            <a:chExt cx="249452" cy="255815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D85502A9-AD04-67A1-8D9F-BA4207BB09B9}"/>
                </a:ext>
              </a:extLst>
            </p:cNvPr>
            <p:cNvSpPr/>
            <p:nvPr/>
          </p:nvSpPr>
          <p:spPr>
            <a:xfrm>
              <a:off x="-5932791" y="1804702"/>
              <a:ext cx="249452" cy="255815"/>
            </a:xfrm>
            <a:prstGeom prst="ellipse">
              <a:avLst/>
            </a:prstGeom>
            <a:solidFill>
              <a:srgbClr val="001E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CB8FD7E-32A9-3C9D-22C1-C0BD3AFA8A2E}"/>
                </a:ext>
              </a:extLst>
            </p:cNvPr>
            <p:cNvSpPr txBox="1"/>
            <p:nvPr/>
          </p:nvSpPr>
          <p:spPr>
            <a:xfrm>
              <a:off x="-5877747" y="1837837"/>
              <a:ext cx="139363" cy="189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>
                  <a:solidFill>
                    <a:prstClr val="white"/>
                  </a:solidFill>
                  <a:latin typeface="Arial Narrow" panose="020B0606020202030204" pitchFamily="34" charset="0"/>
                  <a:ea typeface="Source Sans Pro" panose="020B0503030403020204" pitchFamily="34" charset="0"/>
                </a:rPr>
                <a:t>1</a:t>
              </a:r>
              <a:endPara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</p:grpSp>
      <p:sp>
        <p:nvSpPr>
          <p:cNvPr id="12" name="Rettangolo 11">
            <a:extLst>
              <a:ext uri="{FF2B5EF4-FFF2-40B4-BE49-F238E27FC236}">
                <a16:creationId xmlns:a16="http://schemas.microsoft.com/office/drawing/2014/main" id="{AE4CB171-0A69-1801-D3ED-EC0DC4CA6487}"/>
              </a:ext>
            </a:extLst>
          </p:cNvPr>
          <p:cNvSpPr/>
          <p:nvPr/>
        </p:nvSpPr>
        <p:spPr>
          <a:xfrm>
            <a:off x="6219064" y="1621592"/>
            <a:ext cx="2706001" cy="41598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b="1">
              <a:solidFill>
                <a:srgbClr val="001E60"/>
              </a:solidFill>
              <a:latin typeface="Source Sans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b="1">
              <a:solidFill>
                <a:srgbClr val="001E60"/>
              </a:solidFill>
              <a:latin typeface="Source Sans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srgbClr val="001E60"/>
                </a:solidFill>
                <a:latin typeface="Source Sans Pro"/>
              </a:rPr>
              <a:t>S</a:t>
            </a:r>
            <a:r>
              <a:rPr kumimoji="0" lang="it-IT" sz="2000" b="1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inergie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nella filiera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>
              <a:solidFill>
                <a:srgbClr val="001E60"/>
              </a:solidFill>
              <a:latin typeface="Source Sans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>
              <a:solidFill>
                <a:srgbClr val="001E60"/>
              </a:solidFill>
              <a:latin typeface="Source Sans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>
                <a:solidFill>
                  <a:srgbClr val="001E60"/>
                </a:solidFill>
                <a:latin typeface="Source Sans Pro"/>
              </a:rPr>
              <a:t>Promuovere sinergie tra gli operatori di tutta la filiera estesa, a partire da produttori e Retailer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6E01E0B-55D3-6BF6-A99C-5292E3F6EA95}"/>
              </a:ext>
            </a:extLst>
          </p:cNvPr>
          <p:cNvGrpSpPr/>
          <p:nvPr/>
        </p:nvGrpSpPr>
        <p:grpSpPr>
          <a:xfrm>
            <a:off x="7275006" y="1385957"/>
            <a:ext cx="540000" cy="540000"/>
            <a:chOff x="-5932791" y="1804702"/>
            <a:chExt cx="249452" cy="255815"/>
          </a:xfrm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EAEB5D90-B89E-03EA-31FC-A2F5EADDC46B}"/>
                </a:ext>
              </a:extLst>
            </p:cNvPr>
            <p:cNvSpPr/>
            <p:nvPr/>
          </p:nvSpPr>
          <p:spPr>
            <a:xfrm>
              <a:off x="-5932791" y="1804702"/>
              <a:ext cx="249452" cy="255815"/>
            </a:xfrm>
            <a:prstGeom prst="ellipse">
              <a:avLst/>
            </a:prstGeom>
            <a:solidFill>
              <a:srgbClr val="F47B2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800A395-3FB0-C4D1-8F4B-00FB8E87CB98}"/>
                </a:ext>
              </a:extLst>
            </p:cNvPr>
            <p:cNvSpPr txBox="1"/>
            <p:nvPr/>
          </p:nvSpPr>
          <p:spPr>
            <a:xfrm>
              <a:off x="-5877747" y="1837837"/>
              <a:ext cx="139363" cy="189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>
                  <a:solidFill>
                    <a:prstClr val="white"/>
                  </a:solidFill>
                  <a:latin typeface="Arial Narrow" panose="020B0606020202030204" pitchFamily="34" charset="0"/>
                  <a:ea typeface="Source Sans Pro" panose="020B0503030403020204" pitchFamily="34" charset="0"/>
                </a:rPr>
                <a:t>3</a:t>
              </a:r>
              <a:endPara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</p:grpSp>
      <p:sp>
        <p:nvSpPr>
          <p:cNvPr id="13" name="Rettangolo 12">
            <a:extLst>
              <a:ext uri="{FF2B5EF4-FFF2-40B4-BE49-F238E27FC236}">
                <a16:creationId xmlns:a16="http://schemas.microsoft.com/office/drawing/2014/main" id="{F3B32393-4203-1A10-355C-A6B2308422BB}"/>
              </a:ext>
            </a:extLst>
          </p:cNvPr>
          <p:cNvSpPr/>
          <p:nvPr/>
        </p:nvSpPr>
        <p:spPr>
          <a:xfrm>
            <a:off x="9144131" y="1621592"/>
            <a:ext cx="2706001" cy="41598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b="1">
              <a:solidFill>
                <a:srgbClr val="001E60"/>
              </a:solidFill>
              <a:latin typeface="Source Sans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b="1">
              <a:solidFill>
                <a:srgbClr val="001E60"/>
              </a:solidFill>
              <a:latin typeface="Source Sans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srgbClr val="001E60"/>
                </a:solidFill>
                <a:latin typeface="Source Sans Pro"/>
              </a:rPr>
              <a:t>Sostegno alla produzione</a:t>
            </a: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>
              <a:solidFill>
                <a:srgbClr val="001E60"/>
              </a:solidFill>
              <a:latin typeface="Source Sans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>
                <a:solidFill>
                  <a:srgbClr val="001E60"/>
                </a:solidFill>
                <a:latin typeface="Source Sans Pro"/>
              </a:rPr>
              <a:t>Sostenere la produzione di prodotti sostenibili ed efficienti per promuovere la competitività e la sostenibilità dell’industria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0097A3D6-1F3F-CABB-2853-A9219D6F6949}"/>
              </a:ext>
            </a:extLst>
          </p:cNvPr>
          <p:cNvGrpSpPr/>
          <p:nvPr/>
        </p:nvGrpSpPr>
        <p:grpSpPr>
          <a:xfrm>
            <a:off x="10203471" y="1347877"/>
            <a:ext cx="540000" cy="540000"/>
            <a:chOff x="-5932791" y="1804702"/>
            <a:chExt cx="249452" cy="255815"/>
          </a:xfrm>
          <a:solidFill>
            <a:srgbClr val="00B050"/>
          </a:solidFill>
        </p:grpSpPr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E24A128B-D121-921F-90DF-FDBDE06D5797}"/>
                </a:ext>
              </a:extLst>
            </p:cNvPr>
            <p:cNvSpPr/>
            <p:nvPr/>
          </p:nvSpPr>
          <p:spPr>
            <a:xfrm>
              <a:off x="-5932791" y="1804702"/>
              <a:ext cx="249452" cy="2558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2595431B-80BC-0BC4-E784-04007D9F3F8F}"/>
                </a:ext>
              </a:extLst>
            </p:cNvPr>
            <p:cNvSpPr txBox="1"/>
            <p:nvPr/>
          </p:nvSpPr>
          <p:spPr>
            <a:xfrm>
              <a:off x="-5877747" y="1837837"/>
              <a:ext cx="139363" cy="18954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Source Sans Pro" panose="020B0503030403020204" pitchFamily="34" charset="0"/>
                  <a:cs typeface="+mn-c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37095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1">
            <a:extLst>
              <a:ext uri="{FF2B5EF4-FFF2-40B4-BE49-F238E27FC236}">
                <a16:creationId xmlns:a16="http://schemas.microsoft.com/office/drawing/2014/main" id="{3C9619E7-6A04-29DA-C6F7-EAA1611F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209"/>
            <a:ext cx="12096306" cy="553199"/>
          </a:xfrm>
        </p:spPr>
        <p:txBody>
          <a:bodyPr/>
          <a:lstStyle/>
          <a:p>
            <a:r>
              <a:rPr lang="it-IT" sz="2700"/>
              <a:t>Le proposte di azione per favorire il rafforzamento e lo sviluppo del </a:t>
            </a:r>
            <a:br>
              <a:rPr lang="it-IT" sz="2700"/>
            </a:br>
            <a:r>
              <a:rPr lang="it-IT" sz="2700"/>
              <a:t>settore degli elettrodomestici: </a:t>
            </a:r>
            <a:r>
              <a:rPr lang="it-IT" sz="2700">
                <a:solidFill>
                  <a:srgbClr val="C00000"/>
                </a:solidFill>
              </a:rPr>
              <a:t>una nuova cultura dell’elettrodomestico</a:t>
            </a:r>
            <a:endParaRPr lang="it-IT" sz="27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29E900-96FD-81F4-C355-4064F10E21D5}"/>
              </a:ext>
            </a:extLst>
          </p:cNvPr>
          <p:cNvSpPr txBox="1"/>
          <p:nvPr/>
        </p:nvSpPr>
        <p:spPr>
          <a:xfrm>
            <a:off x="2214979" y="6305814"/>
            <a:ext cx="884734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Fonte: elaborazione TEHA Group, 2024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1C8133-2A3C-7A75-064A-50C00816632F}"/>
              </a:ext>
            </a:extLst>
          </p:cNvPr>
          <p:cNvSpPr txBox="1"/>
          <p:nvPr/>
        </p:nvSpPr>
        <p:spPr>
          <a:xfrm>
            <a:off x="6368902" y="3429000"/>
            <a:ext cx="55754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Investimenti in prodotti di qualità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: educare i consumatori italiani sul fatto che un prezzo più elevato si traduce in risparmi significativi sulla bolletta energetica e idrica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Sostituzione e utilizzo consapevole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: promuovere la sostituzione degli elettrodomestici non solo per la loro rottura, ma per migliorare l’efficienza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4E6938B4-C15D-A910-BA1E-A876CC77C6B4}"/>
              </a:ext>
            </a:extLst>
          </p:cNvPr>
          <p:cNvSpPr/>
          <p:nvPr/>
        </p:nvSpPr>
        <p:spPr bwMode="auto">
          <a:xfrm>
            <a:off x="333822" y="1071524"/>
            <a:ext cx="1219200" cy="1219200"/>
          </a:xfrm>
          <a:prstGeom prst="ellipse">
            <a:avLst/>
          </a:prstGeom>
          <a:solidFill>
            <a:srgbClr val="001E6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B555F57-93E4-01A6-9C9D-D8B1B5CD0F2A}"/>
              </a:ext>
            </a:extLst>
          </p:cNvPr>
          <p:cNvSpPr txBox="1"/>
          <p:nvPr/>
        </p:nvSpPr>
        <p:spPr>
          <a:xfrm>
            <a:off x="739465" y="1724363"/>
            <a:ext cx="1084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Reason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why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8AA74E69-4F71-0ABA-EE53-AEEBCFAF76D1}"/>
              </a:ext>
            </a:extLst>
          </p:cNvPr>
          <p:cNvSpPr/>
          <p:nvPr/>
        </p:nvSpPr>
        <p:spPr bwMode="auto">
          <a:xfrm>
            <a:off x="6282368" y="1073831"/>
            <a:ext cx="1219200" cy="1219200"/>
          </a:xfrm>
          <a:prstGeom prst="ellipse">
            <a:avLst/>
          </a:prstGeom>
          <a:solidFill>
            <a:srgbClr val="DEEB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B1B2CF4-0299-831E-63A8-E4B7E3258A76}"/>
              </a:ext>
            </a:extLst>
          </p:cNvPr>
          <p:cNvSpPr txBox="1"/>
          <p:nvPr/>
        </p:nvSpPr>
        <p:spPr>
          <a:xfrm>
            <a:off x="6688011" y="1726670"/>
            <a:ext cx="1084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Policy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098B2417-D97C-6401-4F2D-B902ADDB3426}"/>
              </a:ext>
            </a:extLst>
          </p:cNvPr>
          <p:cNvSpPr/>
          <p:nvPr/>
        </p:nvSpPr>
        <p:spPr>
          <a:xfrm>
            <a:off x="7678766" y="1473728"/>
            <a:ext cx="4082760" cy="1467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Una nuova cultura dell’elettrodomestico: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>
                <a:solidFill>
                  <a:srgbClr val="001E60"/>
                </a:solidFill>
                <a:latin typeface="Source Sans Pro"/>
              </a:rPr>
              <a:t>e</a:t>
            </a:r>
            <a:r>
              <a:rPr kumimoji="0" lang="it-IT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ducare i consumatori sul valore e i ritorni associati ad elettrodomestici di qualità</a:t>
            </a:r>
            <a:endParaRPr kumimoji="0" lang="it-IT" sz="200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8" name="Segnaposto testo 34">
            <a:extLst>
              <a:ext uri="{FF2B5EF4-FFF2-40B4-BE49-F238E27FC236}">
                <a16:creationId xmlns:a16="http://schemas.microsoft.com/office/drawing/2014/main" id="{818D9795-7A6F-1BAC-5665-42C779E60FD0}"/>
              </a:ext>
            </a:extLst>
          </p:cNvPr>
          <p:cNvSpPr txBox="1">
            <a:spLocks/>
          </p:cNvSpPr>
          <p:nvPr/>
        </p:nvSpPr>
        <p:spPr>
          <a:xfrm>
            <a:off x="1930093" y="1309234"/>
            <a:ext cx="3979540" cy="1149693"/>
          </a:xfrm>
          <a:prstGeom prst="rect">
            <a:avLst/>
          </a:prstGeom>
        </p:spPr>
        <p:txBody>
          <a:bodyPr/>
          <a:lstStyle>
            <a:lvl1pPr marL="269875" indent="-2698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Char char="§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541338" indent="-2714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2pPr>
            <a:lvl3pPr marL="804863" indent="-2635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3pPr>
            <a:lvl4pPr marL="10747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105000"/>
              <a:buFont typeface="Tahoma" pitchFamily="34" charset="0"/>
              <a:buChar char="-"/>
              <a:defRPr sz="2400">
                <a:solidFill>
                  <a:srgbClr val="020060"/>
                </a:solidFill>
                <a:latin typeface="+mn-lt"/>
                <a:ea typeface="MS PGothic" panose="020B0600070205080204" pitchFamily="34" charset="-128"/>
              </a:defRPr>
            </a:lvl4pPr>
            <a:lvl5pPr marL="2066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Tahoma" pitchFamily="34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«</a:t>
            </a:r>
            <a:r>
              <a:rPr kumimoji="0" lang="it-IT" sz="1800" b="1" i="1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Quali potrebbero essere le azioni più efficaci da mettere in capo da parte delle Istituzioni italiane per sostenere la competitività del comparto</a:t>
            </a:r>
            <a:r>
              <a:rPr kumimoji="0" lang="it-IT" sz="1800" b="1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?» </a:t>
            </a:r>
            <a:endParaRPr kumimoji="0" lang="it-IT" sz="2400" b="1" i="0" u="none" strike="noStrike" kern="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(% </a:t>
            </a: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del totale, possibilità di risposta multipla), 2024</a:t>
            </a: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49" name="Grafico 48">
            <a:extLst>
              <a:ext uri="{FF2B5EF4-FFF2-40B4-BE49-F238E27FC236}">
                <a16:creationId xmlns:a16="http://schemas.microsoft.com/office/drawing/2014/main" id="{B4521DA0-E89B-1AE2-5552-BFA810E3F6F6}"/>
              </a:ext>
            </a:extLst>
          </p:cNvPr>
          <p:cNvGraphicFramePr>
            <a:graphicFrameLocks/>
          </p:cNvGraphicFramePr>
          <p:nvPr/>
        </p:nvGraphicFramePr>
        <p:xfrm>
          <a:off x="130902" y="3150527"/>
          <a:ext cx="6557109" cy="284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0" name="Gruppo 49">
            <a:extLst>
              <a:ext uri="{FF2B5EF4-FFF2-40B4-BE49-F238E27FC236}">
                <a16:creationId xmlns:a16="http://schemas.microsoft.com/office/drawing/2014/main" id="{857FF998-394C-900C-81D1-67CBD82540AF}"/>
              </a:ext>
            </a:extLst>
          </p:cNvPr>
          <p:cNvGrpSpPr/>
          <p:nvPr/>
        </p:nvGrpSpPr>
        <p:grpSpPr>
          <a:xfrm>
            <a:off x="62484" y="785672"/>
            <a:ext cx="540000" cy="540000"/>
            <a:chOff x="-5932791" y="1804702"/>
            <a:chExt cx="249452" cy="255815"/>
          </a:xfrm>
        </p:grpSpPr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F77E5B34-235B-2854-8EA1-5CFD5862D28A}"/>
                </a:ext>
              </a:extLst>
            </p:cNvPr>
            <p:cNvSpPr/>
            <p:nvPr/>
          </p:nvSpPr>
          <p:spPr>
            <a:xfrm>
              <a:off x="-5932791" y="1804702"/>
              <a:ext cx="249452" cy="255815"/>
            </a:xfrm>
            <a:prstGeom prst="ellipse">
              <a:avLst/>
            </a:prstGeom>
            <a:solidFill>
              <a:srgbClr val="001E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88F49FB6-2AF8-7EC0-E23B-8BAA084DF993}"/>
                </a:ext>
              </a:extLst>
            </p:cNvPr>
            <p:cNvSpPr txBox="1"/>
            <p:nvPr/>
          </p:nvSpPr>
          <p:spPr>
            <a:xfrm>
              <a:off x="-5877747" y="1837837"/>
              <a:ext cx="139363" cy="189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>
                  <a:solidFill>
                    <a:prstClr val="white"/>
                  </a:solidFill>
                  <a:latin typeface="Arial Narrow" panose="020B0606020202030204" pitchFamily="34" charset="0"/>
                  <a:ea typeface="Source Sans Pro" panose="020B0503030403020204" pitchFamily="34" charset="0"/>
                </a:rPr>
                <a:t>1</a:t>
              </a:r>
              <a:endPara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</p:grpSp>
      <p:sp>
        <p:nvSpPr>
          <p:cNvPr id="3" name="Triangolo isoscele 2">
            <a:extLst>
              <a:ext uri="{FF2B5EF4-FFF2-40B4-BE49-F238E27FC236}">
                <a16:creationId xmlns:a16="http://schemas.microsoft.com/office/drawing/2014/main" id="{248156B0-37B5-E504-17BB-4D12B093E5A6}"/>
              </a:ext>
            </a:extLst>
          </p:cNvPr>
          <p:cNvSpPr/>
          <p:nvPr/>
        </p:nvSpPr>
        <p:spPr>
          <a:xfrm rot="10800000">
            <a:off x="7730638" y="3064489"/>
            <a:ext cx="4034866" cy="25344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2545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1">
            <a:extLst>
              <a:ext uri="{FF2B5EF4-FFF2-40B4-BE49-F238E27FC236}">
                <a16:creationId xmlns:a16="http://schemas.microsoft.com/office/drawing/2014/main" id="{3C9619E7-6A04-29DA-C6F7-EAA1611F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39" y="216842"/>
            <a:ext cx="11064786" cy="553199"/>
          </a:xfrm>
        </p:spPr>
        <p:txBody>
          <a:bodyPr/>
          <a:lstStyle/>
          <a:p>
            <a:r>
              <a:rPr lang="it-IT" sz="2800"/>
              <a:t>Le proposte di azione per favorire il rafforzamento e lo sviluppo </a:t>
            </a:r>
            <a:br>
              <a:rPr lang="it-IT" sz="2800"/>
            </a:br>
            <a:r>
              <a:rPr lang="it-IT" sz="2800"/>
              <a:t>del settore degli elettrodomestici: </a:t>
            </a:r>
            <a:r>
              <a:rPr lang="it-IT" sz="2800">
                <a:solidFill>
                  <a:srgbClr val="C00000"/>
                </a:solidFill>
              </a:rPr>
              <a:t>sostegno all’acquisto</a:t>
            </a:r>
            <a:endParaRPr lang="it-IT" sz="28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29E900-96FD-81F4-C355-4064F10E21D5}"/>
              </a:ext>
            </a:extLst>
          </p:cNvPr>
          <p:cNvSpPr txBox="1"/>
          <p:nvPr/>
        </p:nvSpPr>
        <p:spPr>
          <a:xfrm>
            <a:off x="2214979" y="6305814"/>
            <a:ext cx="884734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Fonte: elaborazione TEHA Group, 2024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1C8133-2A3C-7A75-064A-50C00816632F}"/>
              </a:ext>
            </a:extLst>
          </p:cNvPr>
          <p:cNvSpPr txBox="1"/>
          <p:nvPr/>
        </p:nvSpPr>
        <p:spPr>
          <a:xfrm>
            <a:off x="6379535" y="3524696"/>
            <a:ext cx="55648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Sostegno all’acquisto </a:t>
            </a:r>
            <a:r>
              <a:rPr lang="it-IT" b="1">
                <a:solidFill>
                  <a:srgbClr val="001E60"/>
                </a:solidFill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 prodotti di qualità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>
                <a:solidFill>
                  <a:srgbClr val="001E60"/>
                </a:solidFill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misure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 targettizzate alle famiglie meno abbienti aiutano i consumatori ad acquistare prodotti validi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Educazione al valore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: la sensibilizzazione e l’educazione aiuta i consumatori a comprendere i benefici attivabili, promuovendo per il futuro scelte più consapevoli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4E6938B4-C15D-A910-BA1E-A876CC77C6B4}"/>
              </a:ext>
            </a:extLst>
          </p:cNvPr>
          <p:cNvSpPr/>
          <p:nvPr/>
        </p:nvSpPr>
        <p:spPr bwMode="auto">
          <a:xfrm>
            <a:off x="333822" y="1071524"/>
            <a:ext cx="1219200" cy="1219200"/>
          </a:xfrm>
          <a:prstGeom prst="ellipse">
            <a:avLst/>
          </a:prstGeom>
          <a:solidFill>
            <a:srgbClr val="001E6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B555F57-93E4-01A6-9C9D-D8B1B5CD0F2A}"/>
              </a:ext>
            </a:extLst>
          </p:cNvPr>
          <p:cNvSpPr txBox="1"/>
          <p:nvPr/>
        </p:nvSpPr>
        <p:spPr>
          <a:xfrm>
            <a:off x="739465" y="1724363"/>
            <a:ext cx="1084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Reason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why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8AA74E69-4F71-0ABA-EE53-AEEBCFAF76D1}"/>
              </a:ext>
            </a:extLst>
          </p:cNvPr>
          <p:cNvSpPr/>
          <p:nvPr/>
        </p:nvSpPr>
        <p:spPr bwMode="auto">
          <a:xfrm>
            <a:off x="6282368" y="1073831"/>
            <a:ext cx="1219200" cy="1219200"/>
          </a:xfrm>
          <a:prstGeom prst="ellipse">
            <a:avLst/>
          </a:prstGeom>
          <a:solidFill>
            <a:srgbClr val="FFF2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B1B2CF4-0299-831E-63A8-E4B7E3258A76}"/>
              </a:ext>
            </a:extLst>
          </p:cNvPr>
          <p:cNvSpPr txBox="1"/>
          <p:nvPr/>
        </p:nvSpPr>
        <p:spPr>
          <a:xfrm>
            <a:off x="6688011" y="1726670"/>
            <a:ext cx="1084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Policy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8" name="Segnaposto testo 34">
            <a:extLst>
              <a:ext uri="{FF2B5EF4-FFF2-40B4-BE49-F238E27FC236}">
                <a16:creationId xmlns:a16="http://schemas.microsoft.com/office/drawing/2014/main" id="{818D9795-7A6F-1BAC-5665-42C779E60FD0}"/>
              </a:ext>
            </a:extLst>
          </p:cNvPr>
          <p:cNvSpPr txBox="1">
            <a:spLocks/>
          </p:cNvSpPr>
          <p:nvPr/>
        </p:nvSpPr>
        <p:spPr>
          <a:xfrm>
            <a:off x="1930093" y="1414568"/>
            <a:ext cx="3979540" cy="1149693"/>
          </a:xfrm>
          <a:prstGeom prst="rect">
            <a:avLst/>
          </a:prstGeom>
        </p:spPr>
        <p:txBody>
          <a:bodyPr/>
          <a:lstStyle>
            <a:lvl1pPr marL="269875" indent="-2698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105000"/>
              <a:buFont typeface="Wingdings" pitchFamily="2" charset="2"/>
              <a:buChar char="§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541338" indent="-2714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Pct val="70000"/>
              <a:buFont typeface="Tahoma" pitchFamily="34" charset="0"/>
              <a:buChar char="□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2pPr>
            <a:lvl3pPr marL="804863" indent="-2635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70000"/>
              <a:buFont typeface="Tahoma" pitchFamily="34" charset="0"/>
              <a:buChar char="−"/>
              <a:defRPr sz="2400">
                <a:solidFill>
                  <a:srgbClr val="003A80"/>
                </a:solidFill>
                <a:latin typeface="+mn-lt"/>
                <a:ea typeface="MS PGothic" panose="020B0600070205080204" pitchFamily="34" charset="-128"/>
              </a:defRPr>
            </a:lvl3pPr>
            <a:lvl4pPr marL="1074738" indent="-355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47B20"/>
              </a:buClr>
              <a:buSzPct val="105000"/>
              <a:buFont typeface="Tahoma" pitchFamily="34" charset="0"/>
              <a:buChar char="-"/>
              <a:defRPr sz="2400">
                <a:solidFill>
                  <a:srgbClr val="020060"/>
                </a:solidFill>
                <a:latin typeface="+mn-lt"/>
                <a:ea typeface="MS PGothic" panose="020B0600070205080204" pitchFamily="34" charset="-128"/>
              </a:defRPr>
            </a:lvl4pPr>
            <a:lvl5pPr marL="20669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6165D"/>
              </a:buClr>
              <a:buSzPct val="120000"/>
              <a:buFont typeface="Tahoma" pitchFamily="34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Spesa media mensile delle famiglie italiane per apparecchi domestici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(Euro per quintile di reddito), 2021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B59D868-3B0B-BE38-B5B7-EA7CE48CE46F}"/>
              </a:ext>
            </a:extLst>
          </p:cNvPr>
          <p:cNvSpPr/>
          <p:nvPr/>
        </p:nvSpPr>
        <p:spPr>
          <a:xfrm>
            <a:off x="7837971" y="1683705"/>
            <a:ext cx="3711600" cy="1334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/>
                <a:cs typeface="+mn-cs"/>
              </a:rPr>
              <a:t>Sostegno all’acquisto:</a:t>
            </a:r>
          </a:p>
          <a:p>
            <a:pPr algn="ctr">
              <a:defRPr/>
            </a:pPr>
            <a:r>
              <a:rPr kumimoji="0" lang="it-IT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/>
                <a:cs typeface="+mn-cs"/>
              </a:rPr>
              <a:t>Sostenere l'acquisto di prodotti di qualità ed efficienti da parte delle famiglie meno abbienti</a:t>
            </a:r>
            <a:endParaRPr kumimoji="0" lang="it-IT" sz="200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/>
              <a:cs typeface="+mn-cs"/>
            </a:endParaRP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A6948B1C-829B-F8E1-9DDA-D4DE71844211}"/>
              </a:ext>
            </a:extLst>
          </p:cNvPr>
          <p:cNvGraphicFramePr>
            <a:graphicFrameLocks/>
          </p:cNvGraphicFramePr>
          <p:nvPr/>
        </p:nvGraphicFramePr>
        <p:xfrm>
          <a:off x="425641" y="1879446"/>
          <a:ext cx="5489741" cy="427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uppo 4">
            <a:extLst>
              <a:ext uri="{FF2B5EF4-FFF2-40B4-BE49-F238E27FC236}">
                <a16:creationId xmlns:a16="http://schemas.microsoft.com/office/drawing/2014/main" id="{4546DFD8-3E00-E191-85F3-CF79918DF3A2}"/>
              </a:ext>
            </a:extLst>
          </p:cNvPr>
          <p:cNvGrpSpPr/>
          <p:nvPr/>
        </p:nvGrpSpPr>
        <p:grpSpPr>
          <a:xfrm>
            <a:off x="33199" y="686873"/>
            <a:ext cx="540000" cy="540000"/>
            <a:chOff x="-5932791" y="1804702"/>
            <a:chExt cx="249452" cy="255815"/>
          </a:xfrm>
          <a:solidFill>
            <a:schemeClr val="accent4"/>
          </a:solidFill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66263CF7-2232-636C-F447-7069E890F364}"/>
                </a:ext>
              </a:extLst>
            </p:cNvPr>
            <p:cNvSpPr/>
            <p:nvPr/>
          </p:nvSpPr>
          <p:spPr>
            <a:xfrm>
              <a:off x="-5932791" y="1804702"/>
              <a:ext cx="249452" cy="2558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4EFE78D7-AE2E-1E75-39BB-92DC34F679E0}"/>
                </a:ext>
              </a:extLst>
            </p:cNvPr>
            <p:cNvSpPr txBox="1"/>
            <p:nvPr/>
          </p:nvSpPr>
          <p:spPr>
            <a:xfrm>
              <a:off x="-5877747" y="1837837"/>
              <a:ext cx="139363" cy="18954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>
                  <a:solidFill>
                    <a:prstClr val="white"/>
                  </a:solidFill>
                  <a:latin typeface="Arial Narrow" panose="020B0606020202030204" pitchFamily="34" charset="0"/>
                  <a:ea typeface="Source Sans Pro" panose="020B0503030403020204" pitchFamily="34" charset="0"/>
                </a:rPr>
                <a:t>2</a:t>
              </a:r>
              <a:endPara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</p:grpSp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D6162809-2EC8-6433-1399-2529D0E00C40}"/>
              </a:ext>
            </a:extLst>
          </p:cNvPr>
          <p:cNvSpPr/>
          <p:nvPr/>
        </p:nvSpPr>
        <p:spPr>
          <a:xfrm rot="10800000">
            <a:off x="7822601" y="3138920"/>
            <a:ext cx="3668060" cy="25344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43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71F45-A2B4-9345-3050-8EB7CFC36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232C7CC-70B6-9809-C231-A39352434907}"/>
              </a:ext>
            </a:extLst>
          </p:cNvPr>
          <p:cNvSpPr/>
          <p:nvPr/>
        </p:nvSpPr>
        <p:spPr bwMode="auto">
          <a:xfrm>
            <a:off x="0" y="868101"/>
            <a:ext cx="12192000" cy="4973899"/>
          </a:xfrm>
          <a:prstGeom prst="rect">
            <a:avLst/>
          </a:prstGeom>
          <a:solidFill>
            <a:srgbClr val="001E60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Messaggio 1</a:t>
            </a:r>
            <a:b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Stiamo affrontando un periodo senza precedenti, in cui si sono verificati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17 fattori di crisi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che non si erano mai manifestati contemporaneamente nell’arco di pochi mesi</a:t>
            </a:r>
            <a:b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In questo contesto,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l’Italia mantiene un buon dinamismo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nell’ultimo biennio il PIL italiano ha sempre superato le previsioni,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anche se le prospettive di crescita appaiono in rallentamento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Source Sans Pro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537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E4CB171-0A69-1801-D3ED-EC0DC4CA6487}"/>
              </a:ext>
            </a:extLst>
          </p:cNvPr>
          <p:cNvSpPr/>
          <p:nvPr/>
        </p:nvSpPr>
        <p:spPr>
          <a:xfrm>
            <a:off x="7789332" y="1627079"/>
            <a:ext cx="3968520" cy="118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>
                <a:solidFill>
                  <a:srgbClr val="001E60"/>
                </a:solidFill>
                <a:latin typeface="Source Sans Pro"/>
              </a:rPr>
              <a:t>S</a:t>
            </a:r>
            <a:r>
              <a:rPr kumimoji="0" lang="it-IT" sz="2000" b="1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inergie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nella filiera: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Promuovere sinergie tra gli operatori di tutta la filiera estesa, a partire da produttori e Retailer</a:t>
            </a:r>
            <a:endParaRPr kumimoji="0" lang="it-IT" sz="200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2" name="Titolo 1">
            <a:extLst>
              <a:ext uri="{FF2B5EF4-FFF2-40B4-BE49-F238E27FC236}">
                <a16:creationId xmlns:a16="http://schemas.microsoft.com/office/drawing/2014/main" id="{3C9619E7-6A04-29DA-C6F7-EAA1611F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37" y="216842"/>
            <a:ext cx="11064786" cy="553199"/>
          </a:xfrm>
        </p:spPr>
        <p:txBody>
          <a:bodyPr/>
          <a:lstStyle/>
          <a:p>
            <a:r>
              <a:rPr lang="it-IT" sz="2800" dirty="0"/>
              <a:t>Le proposte di azione per favorire il rafforzamento e lo sviluppo </a:t>
            </a:r>
            <a:br>
              <a:rPr lang="it-IT" sz="2800" dirty="0"/>
            </a:br>
            <a:r>
              <a:rPr lang="it-IT" sz="2800" dirty="0"/>
              <a:t>del settore degli elettrodomestici: </a:t>
            </a:r>
            <a:r>
              <a:rPr lang="it-IT" sz="2800" dirty="0">
                <a:solidFill>
                  <a:srgbClr val="C00000"/>
                </a:solidFill>
              </a:rPr>
              <a:t>sinergie nella filiera</a:t>
            </a:r>
            <a:endParaRPr lang="it-IT" sz="28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29E900-96FD-81F4-C355-4064F10E21D5}"/>
              </a:ext>
            </a:extLst>
          </p:cNvPr>
          <p:cNvSpPr txBox="1"/>
          <p:nvPr/>
        </p:nvSpPr>
        <p:spPr>
          <a:xfrm>
            <a:off x="2214979" y="6305814"/>
            <a:ext cx="884734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Fonte: elaborazione TEHA Group, 2024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1C8133-2A3C-7A75-064A-50C00816632F}"/>
              </a:ext>
            </a:extLst>
          </p:cNvPr>
          <p:cNvSpPr txBox="1"/>
          <p:nvPr/>
        </p:nvSpPr>
        <p:spPr>
          <a:xfrm>
            <a:off x="6365200" y="3429000"/>
            <a:ext cx="55791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Valorizzazione del prodotto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attraverso uno scambio di informazioni tra produttori e Retailer sul valore aggiunto e il potenziale, superando il focus sul prezzo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Collaborazione tra attori della filiera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per promuovere una competizione basata sulla qualità dei prodotti, evitando che i consumatori </a:t>
            </a:r>
            <a:r>
              <a:rPr lang="it-IT" dirty="0">
                <a:solidFill>
                  <a:srgbClr val="001E60"/>
                </a:solidFill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si orientino verso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dinamiche legate esclusivamente al prezzo</a:t>
            </a:r>
            <a:endParaRPr lang="it-IT" dirty="0">
              <a:solidFill>
                <a:srgbClr val="001E60"/>
              </a:solidFill>
              <a:latin typeface="Source Sans Pro (Corpo)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F597FDC-D397-072C-37B7-8F8766925935}"/>
              </a:ext>
            </a:extLst>
          </p:cNvPr>
          <p:cNvSpPr txBox="1"/>
          <p:nvPr/>
        </p:nvSpPr>
        <p:spPr>
          <a:xfrm>
            <a:off x="2189479" y="1285671"/>
            <a:ext cx="3276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  <a:buSzTx/>
              <a:tabLst/>
              <a:defRPr/>
            </a:pPr>
            <a:r>
              <a:rPr lang="it-IT" dirty="0">
                <a:solidFill>
                  <a:srgbClr val="001E60"/>
                </a:solidFill>
                <a:latin typeface="Source Sans Pro (Corpo)"/>
              </a:rPr>
              <a:t>La filiera estesa degli elettrodomestici è </a:t>
            </a:r>
            <a:r>
              <a:rPr lang="it-IT" b="1" dirty="0">
                <a:solidFill>
                  <a:srgbClr val="001E60"/>
                </a:solidFill>
                <a:latin typeface="Source Sans Pro (Corpo)"/>
              </a:rPr>
              <a:t>articolata</a:t>
            </a:r>
            <a:r>
              <a:rPr lang="it-IT" dirty="0">
                <a:solidFill>
                  <a:srgbClr val="001E60"/>
                </a:solidFill>
                <a:latin typeface="Source Sans Pro (Corpo)"/>
              </a:rPr>
              <a:t> e coinvolge </a:t>
            </a:r>
            <a:r>
              <a:rPr lang="it-IT" i="1" dirty="0">
                <a:solidFill>
                  <a:srgbClr val="001E60"/>
                </a:solidFill>
                <a:latin typeface="Source Sans Pro (Corpo)"/>
              </a:rPr>
              <a:t>stakeholder </a:t>
            </a:r>
            <a:r>
              <a:rPr lang="it-IT" dirty="0">
                <a:solidFill>
                  <a:srgbClr val="001E60"/>
                </a:solidFill>
                <a:latin typeface="Source Sans Pro (Corpo)"/>
              </a:rPr>
              <a:t>con interessi diversificati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4E6938B4-C15D-A910-BA1E-A876CC77C6B4}"/>
              </a:ext>
            </a:extLst>
          </p:cNvPr>
          <p:cNvSpPr/>
          <p:nvPr/>
        </p:nvSpPr>
        <p:spPr bwMode="auto">
          <a:xfrm>
            <a:off x="333822" y="1071524"/>
            <a:ext cx="1219200" cy="1219200"/>
          </a:xfrm>
          <a:prstGeom prst="ellipse">
            <a:avLst/>
          </a:prstGeom>
          <a:solidFill>
            <a:srgbClr val="001E6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B555F57-93E4-01A6-9C9D-D8B1B5CD0F2A}"/>
              </a:ext>
            </a:extLst>
          </p:cNvPr>
          <p:cNvSpPr txBox="1"/>
          <p:nvPr/>
        </p:nvSpPr>
        <p:spPr>
          <a:xfrm>
            <a:off x="739465" y="1724363"/>
            <a:ext cx="1084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err="1">
                <a:solidFill>
                  <a:srgbClr val="001E60"/>
                </a:solidFill>
                <a:latin typeface="+mn-lt"/>
              </a:rPr>
              <a:t>Reason</a:t>
            </a:r>
            <a:r>
              <a:rPr lang="it-IT" sz="2000" b="1">
                <a:solidFill>
                  <a:srgbClr val="001E60"/>
                </a:solidFill>
                <a:latin typeface="+mn-lt"/>
              </a:rPr>
              <a:t> </a:t>
            </a:r>
            <a:r>
              <a:rPr lang="it-IT" sz="2000" b="1" err="1">
                <a:solidFill>
                  <a:srgbClr val="001E60"/>
                </a:solidFill>
                <a:latin typeface="+mn-lt"/>
              </a:rPr>
              <a:t>why</a:t>
            </a:r>
            <a:endParaRPr lang="it-IT" sz="2000">
              <a:solidFill>
                <a:srgbClr val="001E60"/>
              </a:solidFill>
              <a:latin typeface="+mn-lt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8AA74E69-4F71-0ABA-EE53-AEEBCFAF76D1}"/>
              </a:ext>
            </a:extLst>
          </p:cNvPr>
          <p:cNvSpPr/>
          <p:nvPr/>
        </p:nvSpPr>
        <p:spPr bwMode="auto">
          <a:xfrm>
            <a:off x="6282368" y="1073831"/>
            <a:ext cx="1219200" cy="1219200"/>
          </a:xfrm>
          <a:prstGeom prst="ellipse">
            <a:avLst/>
          </a:prstGeom>
          <a:solidFill>
            <a:srgbClr val="FBE5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rgbClr val="020060"/>
              </a:solidFill>
              <a:effectLst/>
              <a:latin typeface="Tahoma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B1B2CF4-0299-831E-63A8-E4B7E3258A76}"/>
              </a:ext>
            </a:extLst>
          </p:cNvPr>
          <p:cNvSpPr txBox="1"/>
          <p:nvPr/>
        </p:nvSpPr>
        <p:spPr>
          <a:xfrm>
            <a:off x="6688011" y="1726670"/>
            <a:ext cx="1084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>
                <a:solidFill>
                  <a:srgbClr val="001E60"/>
                </a:solidFill>
                <a:latin typeface="+mn-lt"/>
              </a:rPr>
              <a:t>Policy</a:t>
            </a:r>
            <a:endParaRPr lang="it-IT" sz="2000">
              <a:solidFill>
                <a:srgbClr val="001E60"/>
              </a:solidFill>
              <a:latin typeface="+mn-lt"/>
            </a:endParaRPr>
          </a:p>
        </p:txBody>
      </p:sp>
      <p:pic>
        <p:nvPicPr>
          <p:cNvPr id="1026" name="Picture 2" descr="Components ">
            <a:extLst>
              <a:ext uri="{FF2B5EF4-FFF2-40B4-BE49-F238E27FC236}">
                <a16:creationId xmlns:a16="http://schemas.microsoft.com/office/drawing/2014/main" id="{E7A18C61-6D31-91A7-C0E0-D2BD6FFF2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95" y="3002093"/>
            <a:ext cx="737987" cy="73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4FAA08E-F1AC-E4A0-4622-BB0A791B1A25}"/>
              </a:ext>
            </a:extLst>
          </p:cNvPr>
          <p:cNvSpPr txBox="1"/>
          <p:nvPr/>
        </p:nvSpPr>
        <p:spPr>
          <a:xfrm>
            <a:off x="321534" y="3881605"/>
            <a:ext cx="187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  <a:buSzTx/>
              <a:tabLst/>
              <a:defRPr/>
            </a:pPr>
            <a:r>
              <a:rPr lang="it-IT">
                <a:solidFill>
                  <a:srgbClr val="001E60"/>
                </a:solidFill>
                <a:latin typeface="Source Sans Pro (Corpo)"/>
              </a:rPr>
              <a:t>Componentistica</a:t>
            </a:r>
          </a:p>
        </p:txBody>
      </p:sp>
      <p:sp>
        <p:nvSpPr>
          <p:cNvPr id="34" name="Triangolo isoscele 33">
            <a:extLst>
              <a:ext uri="{FF2B5EF4-FFF2-40B4-BE49-F238E27FC236}">
                <a16:creationId xmlns:a16="http://schemas.microsoft.com/office/drawing/2014/main" id="{DC61CD90-DC2F-59AC-725E-D541099CA935}"/>
              </a:ext>
            </a:extLst>
          </p:cNvPr>
          <p:cNvSpPr/>
          <p:nvPr/>
        </p:nvSpPr>
        <p:spPr>
          <a:xfrm rot="5400000">
            <a:off x="1665575" y="3526000"/>
            <a:ext cx="1210958" cy="16315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1028" name="Picture 4" descr="Electric appliance ">
            <a:extLst>
              <a:ext uri="{FF2B5EF4-FFF2-40B4-BE49-F238E27FC236}">
                <a16:creationId xmlns:a16="http://schemas.microsoft.com/office/drawing/2014/main" id="{3386F31C-8B84-F9F8-4E9F-7B0ED35F9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250" y="2935640"/>
            <a:ext cx="923331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riangolo isoscele 34">
            <a:extLst>
              <a:ext uri="{FF2B5EF4-FFF2-40B4-BE49-F238E27FC236}">
                <a16:creationId xmlns:a16="http://schemas.microsoft.com/office/drawing/2014/main" id="{C2B05F55-5C35-653C-6287-145C51F3926C}"/>
              </a:ext>
            </a:extLst>
          </p:cNvPr>
          <p:cNvSpPr/>
          <p:nvPr/>
        </p:nvSpPr>
        <p:spPr>
          <a:xfrm rot="5400000">
            <a:off x="3667298" y="3539532"/>
            <a:ext cx="1210958" cy="16315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4AB7A297-985C-53B2-2D67-AE76BC3BB213}"/>
              </a:ext>
            </a:extLst>
          </p:cNvPr>
          <p:cNvSpPr txBox="1"/>
          <p:nvPr/>
        </p:nvSpPr>
        <p:spPr>
          <a:xfrm>
            <a:off x="2326548" y="3881605"/>
            <a:ext cx="187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  <a:buSzTx/>
              <a:tabLst/>
              <a:defRPr/>
            </a:pPr>
            <a:r>
              <a:rPr lang="it-IT">
                <a:solidFill>
                  <a:srgbClr val="001E60"/>
                </a:solidFill>
                <a:latin typeface="Source Sans Pro (Corpo)"/>
              </a:rPr>
              <a:t>Elettrodomestici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3FC2534-BFB8-04F2-44B1-721CFA48AD7C}"/>
              </a:ext>
            </a:extLst>
          </p:cNvPr>
          <p:cNvSpPr txBox="1"/>
          <p:nvPr/>
        </p:nvSpPr>
        <p:spPr>
          <a:xfrm>
            <a:off x="4028804" y="3881605"/>
            <a:ext cx="187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  <a:buSzTx/>
              <a:tabLst/>
              <a:defRPr/>
            </a:pPr>
            <a:r>
              <a:rPr lang="it-IT">
                <a:solidFill>
                  <a:srgbClr val="001E60"/>
                </a:solidFill>
                <a:latin typeface="Source Sans Pro (Corpo)"/>
              </a:rPr>
              <a:t>Retail</a:t>
            </a:r>
          </a:p>
        </p:txBody>
      </p:sp>
      <p:pic>
        <p:nvPicPr>
          <p:cNvPr id="1030" name="Picture 6" descr="Franchise ">
            <a:extLst>
              <a:ext uri="{FF2B5EF4-FFF2-40B4-BE49-F238E27FC236}">
                <a16:creationId xmlns:a16="http://schemas.microsoft.com/office/drawing/2014/main" id="{BB7DF890-10B5-56F0-2735-2F60DEC43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75" y="2939712"/>
            <a:ext cx="862747" cy="86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5393915B-909B-FC45-55A2-2537CB80E248}"/>
              </a:ext>
            </a:extLst>
          </p:cNvPr>
          <p:cNvSpPr>
            <a:spLocks noChangeAspect="1"/>
          </p:cNvSpPr>
          <p:nvPr/>
        </p:nvSpPr>
        <p:spPr bwMode="auto">
          <a:xfrm>
            <a:off x="18034" y="4908919"/>
            <a:ext cx="2635968" cy="85659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114,0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mld di Euro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f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atturato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FD643510-3121-7D1F-3235-4D4684CA796D}"/>
              </a:ext>
            </a:extLst>
          </p:cNvPr>
          <p:cNvSpPr>
            <a:spLocks noChangeAspect="1"/>
          </p:cNvSpPr>
          <p:nvPr/>
        </p:nvSpPr>
        <p:spPr bwMode="auto">
          <a:xfrm>
            <a:off x="1851972" y="4908919"/>
            <a:ext cx="2635968" cy="85659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20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,1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mld di Euro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Valore Aggiunto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98EE61E8-6488-BCC8-66A0-15A24F893117}"/>
              </a:ext>
            </a:extLst>
          </p:cNvPr>
          <p:cNvSpPr>
            <a:spLocks noChangeAspect="1"/>
          </p:cNvSpPr>
          <p:nvPr/>
        </p:nvSpPr>
        <p:spPr bwMode="auto">
          <a:xfrm>
            <a:off x="3685911" y="4908919"/>
            <a:ext cx="2635968" cy="85659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rgbClr val="F47B20"/>
                </a:solidFill>
                <a:latin typeface="Source Sans Pro"/>
                <a:ea typeface="MS PGothic" pitchFamily="34" charset="-128"/>
              </a:rPr>
              <a:t>505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,7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mila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srgbClr val="001E60"/>
                </a:solidFill>
                <a:latin typeface="Source Sans Pro"/>
                <a:ea typeface="MS PGothic" pitchFamily="34" charset="-128"/>
              </a:rPr>
              <a:t>occupati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46" name="Parentesi graffa chiusa 45">
            <a:extLst>
              <a:ext uri="{FF2B5EF4-FFF2-40B4-BE49-F238E27FC236}">
                <a16:creationId xmlns:a16="http://schemas.microsoft.com/office/drawing/2014/main" id="{4365B64C-BFE2-7BED-AFE9-7C40BA7237FF}"/>
              </a:ext>
            </a:extLst>
          </p:cNvPr>
          <p:cNvSpPr/>
          <p:nvPr/>
        </p:nvSpPr>
        <p:spPr>
          <a:xfrm rot="5400000">
            <a:off x="3048913" y="1824799"/>
            <a:ext cx="213065" cy="5504266"/>
          </a:xfrm>
          <a:prstGeom prst="rightBrace">
            <a:avLst/>
          </a:prstGeom>
          <a:ln>
            <a:solidFill>
              <a:srgbClr val="001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DF6CDFBA-1734-030C-60DB-5A7BEC4AC6EF}"/>
              </a:ext>
            </a:extLst>
          </p:cNvPr>
          <p:cNvGrpSpPr/>
          <p:nvPr/>
        </p:nvGrpSpPr>
        <p:grpSpPr>
          <a:xfrm>
            <a:off x="106722" y="672852"/>
            <a:ext cx="540000" cy="540000"/>
            <a:chOff x="-5932791" y="1804702"/>
            <a:chExt cx="249452" cy="255815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733DDF00-588D-425C-2154-5F415ADE60C8}"/>
                </a:ext>
              </a:extLst>
            </p:cNvPr>
            <p:cNvSpPr/>
            <p:nvPr/>
          </p:nvSpPr>
          <p:spPr>
            <a:xfrm>
              <a:off x="-5932791" y="1804702"/>
              <a:ext cx="249452" cy="255815"/>
            </a:xfrm>
            <a:prstGeom prst="ellipse">
              <a:avLst/>
            </a:prstGeom>
            <a:solidFill>
              <a:srgbClr val="F47B2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3879941C-AF9F-987D-EFF1-B2BAA04D8479}"/>
                </a:ext>
              </a:extLst>
            </p:cNvPr>
            <p:cNvSpPr txBox="1"/>
            <p:nvPr/>
          </p:nvSpPr>
          <p:spPr>
            <a:xfrm>
              <a:off x="-5877747" y="1837837"/>
              <a:ext cx="139363" cy="189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>
                  <a:solidFill>
                    <a:prstClr val="white"/>
                  </a:solidFill>
                  <a:latin typeface="Arial Narrow" panose="020B0606020202030204" pitchFamily="34" charset="0"/>
                  <a:ea typeface="Source Sans Pro" panose="020B0503030403020204" pitchFamily="34" charset="0"/>
                </a:rPr>
                <a:t>3</a:t>
              </a:r>
              <a:endPara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</p:grpSp>
      <p:sp>
        <p:nvSpPr>
          <p:cNvPr id="7" name="Triangolo isoscele 6">
            <a:extLst>
              <a:ext uri="{FF2B5EF4-FFF2-40B4-BE49-F238E27FC236}">
                <a16:creationId xmlns:a16="http://schemas.microsoft.com/office/drawing/2014/main" id="{883084E3-B77C-FED8-69A1-4CCF7F7ED4EB}"/>
              </a:ext>
            </a:extLst>
          </p:cNvPr>
          <p:cNvSpPr/>
          <p:nvPr/>
        </p:nvSpPr>
        <p:spPr>
          <a:xfrm rot="10800000">
            <a:off x="7939562" y="2968792"/>
            <a:ext cx="3668060" cy="25344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6556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E4CB171-0A69-1801-D3ED-EC0DC4CA6487}"/>
              </a:ext>
            </a:extLst>
          </p:cNvPr>
          <p:cNvSpPr/>
          <p:nvPr/>
        </p:nvSpPr>
        <p:spPr>
          <a:xfrm>
            <a:off x="7789332" y="1376876"/>
            <a:ext cx="4068846" cy="14391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Sostegno alla produzione: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Sostenere la produzione di prodotti sostenibili ed efficienti per promuovere la competitività e la sostenibilità dell’industria</a:t>
            </a:r>
          </a:p>
        </p:txBody>
      </p:sp>
      <p:sp>
        <p:nvSpPr>
          <p:cNvPr id="32" name="Titolo 1">
            <a:extLst>
              <a:ext uri="{FF2B5EF4-FFF2-40B4-BE49-F238E27FC236}">
                <a16:creationId xmlns:a16="http://schemas.microsoft.com/office/drawing/2014/main" id="{3C9619E7-6A04-29DA-C6F7-EAA1611F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37" y="216842"/>
            <a:ext cx="11064786" cy="553199"/>
          </a:xfrm>
        </p:spPr>
        <p:txBody>
          <a:bodyPr/>
          <a:lstStyle/>
          <a:p>
            <a:r>
              <a:rPr lang="it-IT" sz="2800" dirty="0"/>
              <a:t>Le proposte di azione per favorire il rafforzamento e lo sviluppo </a:t>
            </a:r>
            <a:br>
              <a:rPr lang="it-IT" sz="2800" dirty="0"/>
            </a:br>
            <a:r>
              <a:rPr lang="it-IT" sz="2800" dirty="0"/>
              <a:t>del settore degli elettrodomestici: </a:t>
            </a:r>
            <a:r>
              <a:rPr lang="it-IT" sz="2800" dirty="0">
                <a:solidFill>
                  <a:srgbClr val="C00000"/>
                </a:solidFill>
              </a:rPr>
              <a:t>sostegno alla produzione</a:t>
            </a:r>
            <a:endParaRPr lang="it-IT" sz="28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29E900-96FD-81F4-C355-4064F10E21D5}"/>
              </a:ext>
            </a:extLst>
          </p:cNvPr>
          <p:cNvSpPr txBox="1"/>
          <p:nvPr/>
        </p:nvSpPr>
        <p:spPr>
          <a:xfrm>
            <a:off x="2214979" y="6242016"/>
            <a:ext cx="884734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(*) UE-28 + Turchia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Fonte: elaborazione TEHA Group su dati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APPLiA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Italia, 2024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1C8133-2A3C-7A75-064A-50C00816632F}"/>
              </a:ext>
            </a:extLst>
          </p:cNvPr>
          <p:cNvSpPr txBox="1"/>
          <p:nvPr/>
        </p:nvSpPr>
        <p:spPr>
          <a:xfrm>
            <a:off x="6365200" y="3429000"/>
            <a:ext cx="55791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b="1">
                <a:solidFill>
                  <a:srgbClr val="001E60"/>
                </a:solidFill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Sostegno al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le aziende con crediti d'imposta e detrazioni fiscali </a:t>
            </a:r>
            <a:r>
              <a:rPr kumimoji="0" lang="it-IT" sz="180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per investimenti in Ricerca e Sviluppo e tecnologie di produzione innovative e sostenibili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Creazione di linee di credito agevolate e fondi dedicati </a:t>
            </a:r>
            <a:r>
              <a:rPr kumimoji="0" lang="it-IT" sz="180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Times New Roman" panose="02020603050405020304" pitchFamily="18" charset="0"/>
                <a:cs typeface="Times New Roman" panose="02020603050405020304" pitchFamily="18" charset="0"/>
              </a:rPr>
              <a:t>per progetti di innovazione, circolarità e sostenibilità nel settore degli elettrodomestici</a:t>
            </a:r>
            <a:endParaRPr kumimoji="0" lang="it-IT" sz="180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 (Corpo)"/>
              <a:ea typeface="+mn-ea"/>
              <a:cs typeface="+mn-cs"/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4E6938B4-C15D-A910-BA1E-A876CC77C6B4}"/>
              </a:ext>
            </a:extLst>
          </p:cNvPr>
          <p:cNvSpPr/>
          <p:nvPr/>
        </p:nvSpPr>
        <p:spPr bwMode="auto">
          <a:xfrm>
            <a:off x="333822" y="1071524"/>
            <a:ext cx="1219200" cy="1219200"/>
          </a:xfrm>
          <a:prstGeom prst="ellipse">
            <a:avLst/>
          </a:prstGeom>
          <a:solidFill>
            <a:srgbClr val="001E6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B555F57-93E4-01A6-9C9D-D8B1B5CD0F2A}"/>
              </a:ext>
            </a:extLst>
          </p:cNvPr>
          <p:cNvSpPr txBox="1"/>
          <p:nvPr/>
        </p:nvSpPr>
        <p:spPr>
          <a:xfrm>
            <a:off x="739465" y="1724363"/>
            <a:ext cx="1084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Reason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why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8AA74E69-4F71-0ABA-EE53-AEEBCFAF76D1}"/>
              </a:ext>
            </a:extLst>
          </p:cNvPr>
          <p:cNvSpPr/>
          <p:nvPr/>
        </p:nvSpPr>
        <p:spPr bwMode="auto">
          <a:xfrm>
            <a:off x="6282368" y="1073831"/>
            <a:ext cx="1219200" cy="121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B1B2CF4-0299-831E-63A8-E4B7E3258A76}"/>
              </a:ext>
            </a:extLst>
          </p:cNvPr>
          <p:cNvSpPr txBox="1"/>
          <p:nvPr/>
        </p:nvSpPr>
        <p:spPr>
          <a:xfrm>
            <a:off x="6688011" y="1726670"/>
            <a:ext cx="1084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Policy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" name="Triangolo isoscele 6">
            <a:extLst>
              <a:ext uri="{FF2B5EF4-FFF2-40B4-BE49-F238E27FC236}">
                <a16:creationId xmlns:a16="http://schemas.microsoft.com/office/drawing/2014/main" id="{883084E3-B77C-FED8-69A1-4CCF7F7ED4EB}"/>
              </a:ext>
            </a:extLst>
          </p:cNvPr>
          <p:cNvSpPr/>
          <p:nvPr/>
        </p:nvSpPr>
        <p:spPr>
          <a:xfrm rot="10800000">
            <a:off x="7939562" y="2943981"/>
            <a:ext cx="3918616" cy="27825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3BF0EA44-9F2C-7049-502C-68ABF7518058}"/>
              </a:ext>
            </a:extLst>
          </p:cNvPr>
          <p:cNvGrpSpPr/>
          <p:nvPr/>
        </p:nvGrpSpPr>
        <p:grpSpPr>
          <a:xfrm>
            <a:off x="113165" y="672852"/>
            <a:ext cx="540000" cy="540000"/>
            <a:chOff x="-5932791" y="1804702"/>
            <a:chExt cx="249452" cy="255815"/>
          </a:xfrm>
          <a:solidFill>
            <a:srgbClr val="00B050"/>
          </a:solidFill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77DE71E4-3F98-19D3-AC19-CC9C3D07DC70}"/>
                </a:ext>
              </a:extLst>
            </p:cNvPr>
            <p:cNvSpPr/>
            <p:nvPr/>
          </p:nvSpPr>
          <p:spPr>
            <a:xfrm>
              <a:off x="-5932791" y="1804702"/>
              <a:ext cx="249452" cy="2558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280C9238-F1FF-A64D-F3E9-1E87DCBB4AFF}"/>
                </a:ext>
              </a:extLst>
            </p:cNvPr>
            <p:cNvSpPr txBox="1"/>
            <p:nvPr/>
          </p:nvSpPr>
          <p:spPr>
            <a:xfrm>
              <a:off x="-5877747" y="1837837"/>
              <a:ext cx="139363" cy="18954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Source Sans Pro" panose="020B0503030403020204" pitchFamily="34" charset="0"/>
                  <a:cs typeface="+mn-cs"/>
                </a:rPr>
                <a:t>4</a:t>
              </a: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FF3ED7-EF66-90C9-FEAB-C0A8F25A9F24}"/>
              </a:ext>
            </a:extLst>
          </p:cNvPr>
          <p:cNvSpPr txBox="1"/>
          <p:nvPr/>
        </p:nvSpPr>
        <p:spPr>
          <a:xfrm>
            <a:off x="315807" y="3021041"/>
            <a:ext cx="2766148" cy="25853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</a:pPr>
            <a:r>
              <a:rPr lang="it-IT">
                <a:solidFill>
                  <a:srgbClr val="001E60"/>
                </a:solidFill>
              </a:rPr>
              <a:t>Il </a:t>
            </a:r>
            <a:r>
              <a:rPr lang="it-IT" sz="2000" b="1">
                <a:solidFill>
                  <a:srgbClr val="F47B20"/>
                </a:solidFill>
              </a:rPr>
              <a:t>76% </a:t>
            </a:r>
            <a:r>
              <a:rPr lang="it-IT">
                <a:solidFill>
                  <a:srgbClr val="001E60"/>
                </a:solidFill>
              </a:rPr>
              <a:t>degli </a:t>
            </a:r>
            <a:r>
              <a:rPr lang="it-IT" b="1">
                <a:solidFill>
                  <a:srgbClr val="001E60"/>
                </a:solidFill>
              </a:rPr>
              <a:t>elettrodomestici</a:t>
            </a:r>
            <a:r>
              <a:rPr lang="it-IT">
                <a:solidFill>
                  <a:srgbClr val="001E60"/>
                </a:solidFill>
              </a:rPr>
              <a:t> acquistati sono </a:t>
            </a:r>
            <a:r>
              <a:rPr lang="it-IT" b="1">
                <a:solidFill>
                  <a:srgbClr val="001E60"/>
                </a:solidFill>
              </a:rPr>
              <a:t>prodotti in Europa</a:t>
            </a:r>
            <a:r>
              <a:rPr lang="it-IT">
                <a:solidFill>
                  <a:srgbClr val="001E60"/>
                </a:solidFill>
              </a:rPr>
              <a:t>*</a:t>
            </a:r>
            <a:br>
              <a:rPr lang="it-IT">
                <a:solidFill>
                  <a:srgbClr val="001E60"/>
                </a:solidFill>
              </a:rPr>
            </a:br>
            <a:endParaRPr lang="it-IT">
              <a:solidFill>
                <a:srgbClr val="001E6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B7C10B8-B65F-63B5-D646-1DC4426CEB3A}"/>
              </a:ext>
            </a:extLst>
          </p:cNvPr>
          <p:cNvSpPr txBox="1"/>
          <p:nvPr/>
        </p:nvSpPr>
        <p:spPr>
          <a:xfrm>
            <a:off x="3260470" y="3021041"/>
            <a:ext cx="2729206" cy="25853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47B20"/>
              </a:buClr>
            </a:pPr>
            <a:r>
              <a:rPr lang="it-IT">
                <a:solidFill>
                  <a:srgbClr val="001E60"/>
                </a:solidFill>
              </a:rPr>
              <a:t>Il </a:t>
            </a:r>
            <a:r>
              <a:rPr lang="it-IT" b="1">
                <a:solidFill>
                  <a:srgbClr val="001E60"/>
                </a:solidFill>
              </a:rPr>
              <a:t>Made in </a:t>
            </a:r>
            <a:r>
              <a:rPr lang="it-IT" b="1" err="1">
                <a:solidFill>
                  <a:srgbClr val="001E60"/>
                </a:solidFill>
              </a:rPr>
              <a:t>Italy</a:t>
            </a:r>
            <a:r>
              <a:rPr lang="it-IT" b="1">
                <a:solidFill>
                  <a:srgbClr val="001E60"/>
                </a:solidFill>
              </a:rPr>
              <a:t> </a:t>
            </a:r>
            <a:r>
              <a:rPr lang="it-IT">
                <a:solidFill>
                  <a:srgbClr val="001E60"/>
                </a:solidFill>
              </a:rPr>
              <a:t>è sinonimo di </a:t>
            </a:r>
            <a:r>
              <a:rPr lang="it-IT" b="1">
                <a:solidFill>
                  <a:srgbClr val="001E60"/>
                </a:solidFill>
              </a:rPr>
              <a:t>qualità</a:t>
            </a:r>
            <a:r>
              <a:rPr lang="it-IT">
                <a:solidFill>
                  <a:srgbClr val="001E60"/>
                </a:solidFill>
              </a:rPr>
              <a:t> e </a:t>
            </a:r>
            <a:r>
              <a:rPr lang="it-IT" b="1">
                <a:solidFill>
                  <a:srgbClr val="001E60"/>
                </a:solidFill>
              </a:rPr>
              <a:t>affidabilità</a:t>
            </a:r>
            <a:r>
              <a:rPr lang="it-IT">
                <a:solidFill>
                  <a:srgbClr val="001E60"/>
                </a:solidFill>
              </a:rPr>
              <a:t>: in Italia l’industria dell’elettrodomestico, </a:t>
            </a:r>
            <a:r>
              <a:rPr lang="it-IT" b="1">
                <a:solidFill>
                  <a:srgbClr val="001E60"/>
                </a:solidFill>
              </a:rPr>
              <a:t>in particolare il comparto cottura</a:t>
            </a:r>
            <a:r>
              <a:rPr lang="it-IT">
                <a:solidFill>
                  <a:srgbClr val="001E60"/>
                </a:solidFill>
              </a:rPr>
              <a:t>, è garanzia di una filiera </a:t>
            </a:r>
            <a:r>
              <a:rPr lang="it-IT" b="1">
                <a:solidFill>
                  <a:srgbClr val="001E60"/>
                </a:solidFill>
              </a:rPr>
              <a:t>autenticamente italiana</a:t>
            </a:r>
          </a:p>
        </p:txBody>
      </p:sp>
      <p:pic>
        <p:nvPicPr>
          <p:cNvPr id="1026" name="Picture 2" descr="World ">
            <a:extLst>
              <a:ext uri="{FF2B5EF4-FFF2-40B4-BE49-F238E27FC236}">
                <a16:creationId xmlns:a16="http://schemas.microsoft.com/office/drawing/2014/main" id="{447510A9-D7B5-BC5C-8A41-7879E3CEE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16" y="2546826"/>
            <a:ext cx="580321" cy="5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taly ">
            <a:extLst>
              <a:ext uri="{FF2B5EF4-FFF2-40B4-BE49-F238E27FC236}">
                <a16:creationId xmlns:a16="http://schemas.microsoft.com/office/drawing/2014/main" id="{15D3A767-8D5B-027D-FFC1-45554B414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04" y="2385341"/>
            <a:ext cx="850996" cy="85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855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53DE870-FED9-4714-9B0D-D0B7517616C2}"/>
              </a:ext>
            </a:extLst>
          </p:cNvPr>
          <p:cNvSpPr/>
          <p:nvPr/>
        </p:nvSpPr>
        <p:spPr bwMode="auto">
          <a:xfrm>
            <a:off x="-240704" y="-123395"/>
            <a:ext cx="12865429" cy="69813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133" b="0" i="0" u="none" strike="noStrike" kern="1200" cap="none" spc="0" normalizeH="0" baseline="0" noProof="0">
              <a:ln>
                <a:noFill/>
              </a:ln>
              <a:solidFill>
                <a:srgbClr val="02006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0679D24-D19C-4224-A44F-C31A90CC56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126"/>
          <a:stretch/>
        </p:blipFill>
        <p:spPr>
          <a:xfrm>
            <a:off x="217172" y="383896"/>
            <a:ext cx="11757656" cy="609020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28226D-334B-4A02-980B-443D96B39D43}"/>
              </a:ext>
            </a:extLst>
          </p:cNvPr>
          <p:cNvSpPr txBox="1"/>
          <p:nvPr/>
        </p:nvSpPr>
        <p:spPr>
          <a:xfrm>
            <a:off x="623392" y="620749"/>
            <a:ext cx="9793088" cy="2717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67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La qualità non è mai un incidente,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67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è sempre il risultato di una grande visione,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67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di un sincero sforzo, di una soluzione intelligente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67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e di una elevata abilità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8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MS PGothic" panose="020B0600070205080204" pitchFamily="34" charset="-128"/>
                <a:cs typeface="+mn-cs"/>
              </a:rPr>
              <a:t>                                                                      (Tratto da un capitello greco)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+mn-cs"/>
              </a:rPr>
              <a:t> 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srgbClr val="F47B20"/>
              </a:solidFill>
              <a:effectLst/>
              <a:uLnTx/>
              <a:uFillTx/>
              <a:latin typeface="Georgia" panose="02040502050405020303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798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4FA13C-BE8D-EC5B-FA33-99B3C1DA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4" y="200955"/>
            <a:ext cx="10932268" cy="553199"/>
          </a:xfrm>
        </p:spPr>
        <p:txBody>
          <a:bodyPr/>
          <a:lstStyle/>
          <a:p>
            <a:r>
              <a:rPr lang="it-IT" dirty="0"/>
              <a:t>Il documento presentato è scaricabile dal sito TEHA</a:t>
            </a:r>
          </a:p>
        </p:txBody>
      </p:sp>
      <p:pic>
        <p:nvPicPr>
          <p:cNvPr id="5" name="Immagine 4" descr="Immagine che contiene modello, Simmetria, quadrato, Blu intenso&#10;&#10;Descrizione generata automaticamente">
            <a:extLst>
              <a:ext uri="{FF2B5EF4-FFF2-40B4-BE49-F238E27FC236}">
                <a16:creationId xmlns:a16="http://schemas.microsoft.com/office/drawing/2014/main" id="{76E3B7B7-4C89-F302-76CD-6681D52FD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47" y="1345907"/>
            <a:ext cx="4536305" cy="453630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EE678BE-7FD4-748B-5AFB-AA9DBBB2E355}"/>
              </a:ext>
            </a:extLst>
          </p:cNvPr>
          <p:cNvSpPr txBox="1"/>
          <p:nvPr/>
        </p:nvSpPr>
        <p:spPr>
          <a:xfrm>
            <a:off x="3047999" y="587510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0" i="0" dirty="0">
                <a:solidFill>
                  <a:srgbClr val="F47B20"/>
                </a:solidFill>
                <a:effectLst/>
                <a:latin typeface="Source Sans Pro (Titoli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https://www.ambrosetti.eu/news/il-valore-della-filiera-degli-elettrodomestici/</a:t>
            </a:r>
            <a:endParaRPr lang="it-IT" dirty="0">
              <a:solidFill>
                <a:srgbClr val="F47B20"/>
              </a:solidFill>
              <a:latin typeface="Source Sans Pro (Titoli)"/>
            </a:endParaRPr>
          </a:p>
        </p:txBody>
      </p:sp>
    </p:spTree>
    <p:extLst>
      <p:ext uri="{BB962C8B-B14F-4D97-AF65-F5344CB8AC3E}">
        <p14:creationId xmlns:p14="http://schemas.microsoft.com/office/powerpoint/2010/main" val="34007725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82068AD-758D-8DF8-0C42-17F569D00A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0506" y="-29989"/>
            <a:ext cx="3307892" cy="120629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9995E96-508D-7FC4-E747-E40F5736CA57}"/>
              </a:ext>
            </a:extLst>
          </p:cNvPr>
          <p:cNvSpPr/>
          <p:nvPr/>
        </p:nvSpPr>
        <p:spPr>
          <a:xfrm>
            <a:off x="936017" y="1395274"/>
            <a:ext cx="9945507" cy="1032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Grazie per l’attenzione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47B2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FF80BE-F6BB-E616-3ED7-91044065DEFB}"/>
              </a:ext>
            </a:extLst>
          </p:cNvPr>
          <p:cNvSpPr txBox="1"/>
          <p:nvPr/>
        </p:nvSpPr>
        <p:spPr>
          <a:xfrm>
            <a:off x="1310475" y="4826302"/>
            <a:ext cx="9571049" cy="792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Dal 2013 The European House - Ambrosetti è stata nominata nella categoria "Best Private </a:t>
            </a:r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 Tanks" - 1° </a:t>
            </a:r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 Tank in Italia, 4° nell’Unione Europea e tra i più rispettati indipendenti al mondo su 11.175 a livello globale (fonte: “Global Go To </a:t>
            </a:r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Think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 Tanks Report” dell’Università della Pennsylvania). The European House – Ambrosetti è stata riconosciuta da Top </a:t>
            </a:r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Employers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 Institute come una delle 147 realtà Top </a:t>
            </a:r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Employer</a:t>
            </a: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 Semibold" panose="020B0603030403020204" pitchFamily="34" charset="0"/>
                <a:cs typeface="+mn-cs"/>
              </a:rPr>
              <a:t> 2024 in Italia.</a:t>
            </a:r>
            <a:endParaRPr kumimoji="0" lang="it-IT" sz="1200" b="0" i="1" u="none" strike="noStrike" kern="1200" cap="none" spc="0" normalizeH="0" baseline="0" noProof="0" dirty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6" name="Immagine 5" descr="Immagine che contiene schermata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0FC86726-558E-391C-A33A-D361902F5F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6" t="43000" r="8460" b="33000"/>
          <a:stretch/>
        </p:blipFill>
        <p:spPr>
          <a:xfrm>
            <a:off x="235902" y="381590"/>
            <a:ext cx="3412757" cy="60229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BFC25EB-1BE5-BB09-FB4C-70C19195F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" y="6030278"/>
            <a:ext cx="1314102" cy="6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E56B3437-1D05-89B3-11BC-02762483C268}"/>
              </a:ext>
            </a:extLst>
          </p:cNvPr>
          <p:cNvSpPr/>
          <p:nvPr/>
        </p:nvSpPr>
        <p:spPr bwMode="auto">
          <a:xfrm>
            <a:off x="2671013" y="2646895"/>
            <a:ext cx="6668043" cy="19139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5721" tIns="27861" rIns="55721" bIns="27861" anchor="ctr"/>
          <a:lstStyle/>
          <a:p>
            <a:pPr marL="271463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Benedetta Brioschi</a:t>
            </a:r>
            <a:b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Partner e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Responsabile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Food&amp;Retail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 e Sustainability,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The European House 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Ambrosetti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Source Sans Pro" panose="020B0503030403020204" pitchFamily="34" charset="0"/>
              <a:cs typeface="+mn-cs"/>
            </a:endParaRPr>
          </a:p>
          <a:p>
            <a:pPr marL="438150" marR="0" lvl="0" indent="-171450" algn="ctr" defTabSz="557199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Source Sans Pro" panose="020B0503030403020204" pitchFamily="34" charset="0"/>
              <a:cs typeface="+mn-cs"/>
            </a:endParaRPr>
          </a:p>
          <a:p>
            <a:pPr marL="438150" marR="0" lvl="0" indent="-171450" algn="ctr" defTabSz="557199" rtl="0" eaLnBrk="0" fontAlgn="base" latinLnBrk="0" hangingPunct="0">
              <a:lnSpc>
                <a:spcPct val="100000"/>
              </a:lnSpc>
              <a:spcBef>
                <a:spcPts val="366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Email: benedetta.brioschi@ambrosetti.eu</a:t>
            </a:r>
          </a:p>
        </p:txBody>
      </p:sp>
    </p:spTree>
    <p:extLst>
      <p:ext uri="{BB962C8B-B14F-4D97-AF65-F5344CB8AC3E}">
        <p14:creationId xmlns:p14="http://schemas.microsoft.com/office/powerpoint/2010/main" val="295162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96796-6FE3-F30E-828D-9B59F7075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8DD8D034-5871-C3AD-5286-319B255D6361}"/>
              </a:ext>
            </a:extLst>
          </p:cNvPr>
          <p:cNvSpPr txBox="1">
            <a:spLocks/>
          </p:cNvSpPr>
          <p:nvPr/>
        </p:nvSpPr>
        <p:spPr>
          <a:xfrm>
            <a:off x="407989" y="0"/>
            <a:ext cx="11250612" cy="918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F47B2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Ci sono 17 fattori di crisi congiunturale, che non si erano mai verificati prima contemporaneamente nell’arco di pochi anni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9465344-72C4-0BF6-6EB5-83CC822D6111}"/>
              </a:ext>
            </a:extLst>
          </p:cNvPr>
          <p:cNvGrpSpPr/>
          <p:nvPr/>
        </p:nvGrpSpPr>
        <p:grpSpPr>
          <a:xfrm>
            <a:off x="119314" y="1089024"/>
            <a:ext cx="12268479" cy="5380166"/>
            <a:chOff x="119314" y="1695583"/>
            <a:chExt cx="12268479" cy="4780843"/>
          </a:xfrm>
        </p:grpSpPr>
        <p:sp>
          <p:nvSpPr>
            <p:cNvPr id="6" name="Rettangolo arrotondato 23">
              <a:extLst>
                <a:ext uri="{FF2B5EF4-FFF2-40B4-BE49-F238E27FC236}">
                  <a16:creationId xmlns:a16="http://schemas.microsoft.com/office/drawing/2014/main" id="{814D0B51-22A5-0572-AD7E-28976020B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3848" y="3629465"/>
              <a:ext cx="3443945" cy="434760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20060"/>
                  </a:solidFill>
                  <a:latin typeface="Tahoma" pitchFamily="34" charset="0"/>
                  <a:ea typeface="MS PGothic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20060"/>
                  </a:solidFill>
                  <a:latin typeface="Tahoma" pitchFamily="34" charset="0"/>
                  <a:ea typeface="MS PGothic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20060"/>
                  </a:solidFill>
                  <a:latin typeface="Tahoma" pitchFamily="34" charset="0"/>
                  <a:ea typeface="MS PGothic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20060"/>
                  </a:solidFill>
                  <a:latin typeface="Tahoma" pitchFamily="34" charset="0"/>
                  <a:ea typeface="MS PGothic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20060"/>
                  </a:solidFill>
                  <a:latin typeface="Tahoma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rgbClr val="020060"/>
                  </a:solidFill>
                  <a:latin typeface="Tahoma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rgbClr val="020060"/>
                  </a:solidFill>
                  <a:latin typeface="Tahoma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rgbClr val="020060"/>
                  </a:solidFill>
                  <a:latin typeface="Tahoma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rgbClr val="020060"/>
                  </a:solidFill>
                  <a:latin typeface="Tahoma" pitchFamily="34" charset="0"/>
                  <a:ea typeface="MS PGothic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>
                  <a:ln>
                    <a:noFill/>
                  </a:ln>
                  <a:solidFill>
                    <a:srgbClr val="001E60"/>
                  </a:solidFill>
                  <a:effectLst/>
                  <a:uLnTx/>
                  <a:uFillTx/>
                  <a:latin typeface="Source Sans Pro (Corpo)"/>
                  <a:ea typeface="Tahoma" panose="020B0604030504040204" pitchFamily="34" charset="0"/>
                  <a:cs typeface="Tahoma" panose="020B0604030504040204" pitchFamily="34" charset="0"/>
                </a:rPr>
                <a:t>Disruption delle catene di approvvigionamento </a:t>
              </a:r>
            </a:p>
          </p:txBody>
        </p: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869D2DDD-C7E3-95A4-54DC-85B5D2921EB1}"/>
                </a:ext>
              </a:extLst>
            </p:cNvPr>
            <p:cNvGrpSpPr/>
            <p:nvPr/>
          </p:nvGrpSpPr>
          <p:grpSpPr>
            <a:xfrm>
              <a:off x="119314" y="1695583"/>
              <a:ext cx="12151563" cy="4780843"/>
              <a:chOff x="10341" y="1726063"/>
              <a:chExt cx="12151563" cy="4780843"/>
            </a:xfrm>
          </p:grpSpPr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BFF4F862-4D10-68F6-04D1-948D6C5CB37D}"/>
                  </a:ext>
                </a:extLst>
              </p:cNvPr>
              <p:cNvSpPr/>
              <p:nvPr/>
            </p:nvSpPr>
            <p:spPr bwMode="auto">
              <a:xfrm>
                <a:off x="3644011" y="2389727"/>
                <a:ext cx="4901236" cy="2993080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1E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20060"/>
                  </a:solidFill>
                  <a:effectLst/>
                  <a:uLnTx/>
                  <a:uFillTx/>
                  <a:latin typeface="Source Sans Pro (Corpo)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AA3382B-A9F1-2A87-CADF-86762C0CE339}"/>
                  </a:ext>
                </a:extLst>
              </p:cNvPr>
              <p:cNvSpPr txBox="1"/>
              <p:nvPr/>
            </p:nvSpPr>
            <p:spPr>
              <a:xfrm>
                <a:off x="3352890" y="3251114"/>
                <a:ext cx="5512958" cy="957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17 </a:t>
                </a:r>
                <a:r>
                  <a:rPr kumimoji="0" lang="it-IT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fattori</a:t>
                </a:r>
                <a:r>
                  <a:rPr kumimoji="0" lang="it-IT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di </a:t>
                </a:r>
                <a:r>
                  <a:rPr kumimoji="0" lang="it-IT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crisi</a:t>
                </a:r>
                <a:r>
                  <a:rPr kumimoji="0" lang="it-IT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 e di </a:t>
                </a:r>
                <a:r>
                  <a:rPr kumimoji="0" lang="it-IT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discontinuità</a:t>
                </a:r>
              </a:p>
            </p:txBody>
          </p:sp>
          <p:sp>
            <p:nvSpPr>
              <p:cNvPr id="10" name="Rettangolo arrotondato 36">
                <a:extLst>
                  <a:ext uri="{FF2B5EF4-FFF2-40B4-BE49-F238E27FC236}">
                    <a16:creationId xmlns:a16="http://schemas.microsoft.com/office/drawing/2014/main" id="{81A4F993-BB00-80CF-078D-DCB0ED99B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678" y="1726063"/>
                <a:ext cx="2409258" cy="298587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La più grande pandemia in oltre 100 anni</a:t>
                </a:r>
              </a:p>
            </p:txBody>
          </p:sp>
          <p:sp>
            <p:nvSpPr>
              <p:cNvPr id="11" name="Ovale 10">
                <a:extLst>
                  <a:ext uri="{FF2B5EF4-FFF2-40B4-BE49-F238E27FC236}">
                    <a16:creationId xmlns:a16="http://schemas.microsoft.com/office/drawing/2014/main" id="{980F66F8-9411-E248-AD8D-98156F6C681F}"/>
                  </a:ext>
                </a:extLst>
              </p:cNvPr>
              <p:cNvSpPr/>
              <p:nvPr/>
            </p:nvSpPr>
            <p:spPr bwMode="auto">
              <a:xfrm>
                <a:off x="5905055" y="2124030"/>
                <a:ext cx="432000" cy="383877"/>
              </a:xfrm>
              <a:prstGeom prst="ellipse">
                <a:avLst/>
              </a:prstGeom>
              <a:solidFill>
                <a:srgbClr val="F47B2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1</a:t>
                </a:r>
              </a:p>
            </p:txBody>
          </p:sp>
          <p:sp>
            <p:nvSpPr>
              <p:cNvPr id="12" name="Rettangolo arrotondato 23">
                <a:extLst>
                  <a:ext uri="{FF2B5EF4-FFF2-40B4-BE49-F238E27FC236}">
                    <a16:creationId xmlns:a16="http://schemas.microsoft.com/office/drawing/2014/main" id="{79303CD9-46C2-6F14-DBEA-42CF197F2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8972" y="1937192"/>
                <a:ext cx="5105781" cy="458041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Invasione militare di un Paese nel cuore dell’Europa, guerra nella striscia di Gaza e attacchi Houthi nel Mar Rosso</a:t>
                </a:r>
              </a:p>
            </p:txBody>
          </p:sp>
          <p:sp>
            <p:nvSpPr>
              <p:cNvPr id="13" name="Ovale 12">
                <a:extLst>
                  <a:ext uri="{FF2B5EF4-FFF2-40B4-BE49-F238E27FC236}">
                    <a16:creationId xmlns:a16="http://schemas.microsoft.com/office/drawing/2014/main" id="{1806A658-B6DB-5E6A-DDC8-4FC5E3D8D78C}"/>
                  </a:ext>
                </a:extLst>
              </p:cNvPr>
              <p:cNvSpPr/>
              <p:nvPr/>
            </p:nvSpPr>
            <p:spPr bwMode="auto">
              <a:xfrm>
                <a:off x="6622410" y="2231193"/>
                <a:ext cx="432000" cy="383877"/>
              </a:xfrm>
              <a:prstGeom prst="ellipse">
                <a:avLst/>
              </a:prstGeom>
              <a:solidFill>
                <a:srgbClr val="F47B2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2</a:t>
                </a:r>
              </a:p>
            </p:txBody>
          </p:sp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18C9A17D-A400-C532-63CD-54169CC46FE2}"/>
                  </a:ext>
                </a:extLst>
              </p:cNvPr>
              <p:cNvSpPr/>
              <p:nvPr/>
            </p:nvSpPr>
            <p:spPr bwMode="auto">
              <a:xfrm>
                <a:off x="7444871" y="2524826"/>
                <a:ext cx="432000" cy="383877"/>
              </a:xfrm>
              <a:prstGeom prst="ellipse">
                <a:avLst/>
              </a:prstGeom>
              <a:solidFill>
                <a:srgbClr val="F47B2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3</a:t>
                </a:r>
              </a:p>
            </p:txBody>
          </p:sp>
          <p:sp>
            <p:nvSpPr>
              <p:cNvPr id="15" name="Rettangolo arrotondato 23">
                <a:extLst>
                  <a:ext uri="{FF2B5EF4-FFF2-40B4-BE49-F238E27FC236}">
                    <a16:creationId xmlns:a16="http://schemas.microsoft.com/office/drawing/2014/main" id="{8F0553C8-C36B-C647-B288-78739EBFF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0990" y="2451942"/>
                <a:ext cx="4370914" cy="457453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Tahoma" panose="020B0604030504040204" pitchFamily="34" charset="0"/>
                    <a:cs typeface="Tahoma" panose="020B0604030504040204" pitchFamily="34" charset="0"/>
                  </a:rPr>
                  <a:t>Non siamo mai stati così vicini alla terza guerra mondiale</a:t>
                </a:r>
              </a:p>
            </p:txBody>
          </p:sp>
          <p:sp>
            <p:nvSpPr>
              <p:cNvPr id="16" name="Ovale 15">
                <a:extLst>
                  <a:ext uri="{FF2B5EF4-FFF2-40B4-BE49-F238E27FC236}">
                    <a16:creationId xmlns:a16="http://schemas.microsoft.com/office/drawing/2014/main" id="{9AF43F76-4D8E-E6AC-F2E3-517B4070E4A1}"/>
                  </a:ext>
                </a:extLst>
              </p:cNvPr>
              <p:cNvSpPr/>
              <p:nvPr/>
            </p:nvSpPr>
            <p:spPr bwMode="auto">
              <a:xfrm>
                <a:off x="8058531" y="2937708"/>
                <a:ext cx="432000" cy="383877"/>
              </a:xfrm>
              <a:prstGeom prst="ellipse">
                <a:avLst/>
              </a:prstGeom>
              <a:solidFill>
                <a:srgbClr val="F47B2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4</a:t>
                </a:r>
              </a:p>
            </p:txBody>
          </p:sp>
          <p:sp>
            <p:nvSpPr>
              <p:cNvPr id="17" name="Rettangolo arrotondato 23">
                <a:extLst>
                  <a:ext uri="{FF2B5EF4-FFF2-40B4-BE49-F238E27FC236}">
                    <a16:creationId xmlns:a16="http://schemas.microsoft.com/office/drawing/2014/main" id="{4B1B7DD9-699F-6942-AF2D-3A76AFB20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9585" y="2739051"/>
                <a:ext cx="3551866" cy="900000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Tahoma" panose="020B0604030504040204" pitchFamily="34" charset="0"/>
                    <a:cs typeface="Tahoma" panose="020B0604030504040204" pitchFamily="34" charset="0"/>
                  </a:rPr>
                  <a:t>Il prezzo del petrolio che passa da negativo ad oltre 100 dollari al barile e record di prezzo del gas</a:t>
                </a:r>
              </a:p>
            </p:txBody>
          </p:sp>
          <p:sp>
            <p:nvSpPr>
              <p:cNvPr id="18" name="Ovale 17">
                <a:extLst>
                  <a:ext uri="{FF2B5EF4-FFF2-40B4-BE49-F238E27FC236}">
                    <a16:creationId xmlns:a16="http://schemas.microsoft.com/office/drawing/2014/main" id="{24D275A2-C7D3-44EB-B671-EAB667DA2396}"/>
                  </a:ext>
                </a:extLst>
              </p:cNvPr>
              <p:cNvSpPr/>
              <p:nvPr/>
            </p:nvSpPr>
            <p:spPr bwMode="auto">
              <a:xfrm>
                <a:off x="8388555" y="3599000"/>
                <a:ext cx="432000" cy="383877"/>
              </a:xfrm>
              <a:prstGeom prst="ellipse">
                <a:avLst/>
              </a:prstGeom>
              <a:solidFill>
                <a:srgbClr val="F47B2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5</a:t>
                </a:r>
              </a:p>
            </p:txBody>
          </p:sp>
          <p:sp>
            <p:nvSpPr>
              <p:cNvPr id="19" name="Rettangolo arrotondato 23">
                <a:extLst>
                  <a:ext uri="{FF2B5EF4-FFF2-40B4-BE49-F238E27FC236}">
                    <a16:creationId xmlns:a16="http://schemas.microsoft.com/office/drawing/2014/main" id="{43EBC843-6113-EFA4-4263-E4AE69045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0808" y="4215295"/>
                <a:ext cx="3443945" cy="423361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Tahoma" panose="020B0604030504040204" pitchFamily="34" charset="0"/>
                    <a:cs typeface="Tahoma" panose="020B0604030504040204" pitchFamily="34" charset="0"/>
                  </a:rPr>
                  <a:t>Picco inflattivo improvviso</a:t>
                </a:r>
              </a:p>
            </p:txBody>
          </p:sp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3B6844A8-4220-34C9-7186-8145AE36D9E3}"/>
                  </a:ext>
                </a:extLst>
              </p:cNvPr>
              <p:cNvSpPr/>
              <p:nvPr/>
            </p:nvSpPr>
            <p:spPr bwMode="auto">
              <a:xfrm>
                <a:off x="8193585" y="4262533"/>
                <a:ext cx="432000" cy="383877"/>
              </a:xfrm>
              <a:prstGeom prst="ellipse">
                <a:avLst/>
              </a:prstGeom>
              <a:solidFill>
                <a:srgbClr val="F47B2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6</a:t>
                </a:r>
              </a:p>
            </p:txBody>
          </p:sp>
          <p:sp>
            <p:nvSpPr>
              <p:cNvPr id="21" name="Ovale 20">
                <a:extLst>
                  <a:ext uri="{FF2B5EF4-FFF2-40B4-BE49-F238E27FC236}">
                    <a16:creationId xmlns:a16="http://schemas.microsoft.com/office/drawing/2014/main" id="{1299632F-AA86-2452-0D00-C98D9FBFF0AB}"/>
                  </a:ext>
                </a:extLst>
              </p:cNvPr>
              <p:cNvSpPr/>
              <p:nvPr/>
            </p:nvSpPr>
            <p:spPr bwMode="auto">
              <a:xfrm>
                <a:off x="7806584" y="4731267"/>
                <a:ext cx="432000" cy="383877"/>
              </a:xfrm>
              <a:prstGeom prst="ellipse">
                <a:avLst/>
              </a:prstGeom>
              <a:solidFill>
                <a:srgbClr val="F47B2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7</a:t>
                </a:r>
              </a:p>
            </p:txBody>
          </p:sp>
          <p:sp>
            <p:nvSpPr>
              <p:cNvPr id="22" name="Rettangolo arrotondato 23">
                <a:extLst>
                  <a:ext uri="{FF2B5EF4-FFF2-40B4-BE49-F238E27FC236}">
                    <a16:creationId xmlns:a16="http://schemas.microsoft.com/office/drawing/2014/main" id="{C3E75405-F91A-647C-67E5-3F947CD11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2231" y="4717642"/>
                <a:ext cx="3299856" cy="508357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Tahoma" panose="020B0604030504040204" pitchFamily="34" charset="0"/>
                    <a:cs typeface="Tahoma" panose="020B0604030504040204" pitchFamily="34" charset="0"/>
                  </a:rPr>
                  <a:t>Più di 7,5 trilioni di dollari di stimoli pubblici emessi in tutto il mondo</a:t>
                </a:r>
              </a:p>
            </p:txBody>
          </p:sp>
          <p:sp>
            <p:nvSpPr>
              <p:cNvPr id="23" name="Ovale 22">
                <a:extLst>
                  <a:ext uri="{FF2B5EF4-FFF2-40B4-BE49-F238E27FC236}">
                    <a16:creationId xmlns:a16="http://schemas.microsoft.com/office/drawing/2014/main" id="{7BC65F45-593E-CB67-5BBF-04FD60CA6988}"/>
                  </a:ext>
                </a:extLst>
              </p:cNvPr>
              <p:cNvSpPr/>
              <p:nvPr/>
            </p:nvSpPr>
            <p:spPr bwMode="auto">
              <a:xfrm>
                <a:off x="7143866" y="5048624"/>
                <a:ext cx="432000" cy="383877"/>
              </a:xfrm>
              <a:prstGeom prst="ellipse">
                <a:avLst/>
              </a:prstGeom>
              <a:solidFill>
                <a:srgbClr val="F47B2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8</a:t>
                </a:r>
              </a:p>
            </p:txBody>
          </p:sp>
          <p:sp>
            <p:nvSpPr>
              <p:cNvPr id="24" name="Rettangolo arrotondato 23">
                <a:extLst>
                  <a:ext uri="{FF2B5EF4-FFF2-40B4-BE49-F238E27FC236}">
                    <a16:creationId xmlns:a16="http://schemas.microsoft.com/office/drawing/2014/main" id="{DC2B3A4B-F00A-2B71-6771-3C87052B8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8715" y="5138713"/>
                <a:ext cx="4586038" cy="612676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Tahoma" panose="020B0604030504040204" pitchFamily="34" charset="0"/>
                    <a:cs typeface="Tahoma" panose="020B0604030504040204" pitchFamily="34" charset="0"/>
                  </a:rPr>
                  <a:t>Il più grande ribasso del mercato delle criptovalute e numerosi fallimenti di startup fintech e cripto</a:t>
                </a:r>
              </a:p>
            </p:txBody>
          </p:sp>
          <p:sp>
            <p:nvSpPr>
              <p:cNvPr id="25" name="Ovale 24">
                <a:extLst>
                  <a:ext uri="{FF2B5EF4-FFF2-40B4-BE49-F238E27FC236}">
                    <a16:creationId xmlns:a16="http://schemas.microsoft.com/office/drawing/2014/main" id="{EC4FA873-2024-6EFB-15AF-FE6951733331}"/>
                  </a:ext>
                </a:extLst>
              </p:cNvPr>
              <p:cNvSpPr/>
              <p:nvPr/>
            </p:nvSpPr>
            <p:spPr bwMode="auto">
              <a:xfrm>
                <a:off x="6418495" y="5228898"/>
                <a:ext cx="432000" cy="383877"/>
              </a:xfrm>
              <a:prstGeom prst="ellipse">
                <a:avLst/>
              </a:prstGeom>
              <a:solidFill>
                <a:srgbClr val="F47B2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9</a:t>
                </a:r>
              </a:p>
            </p:txBody>
          </p:sp>
          <p:sp>
            <p:nvSpPr>
              <p:cNvPr id="26" name="Rettangolo arrotondato 23">
                <a:extLst>
                  <a:ext uri="{FF2B5EF4-FFF2-40B4-BE49-F238E27FC236}">
                    <a16:creationId xmlns:a16="http://schemas.microsoft.com/office/drawing/2014/main" id="{23031877-73CC-23FA-F4B0-0D9C5D691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8446" y="5342827"/>
                <a:ext cx="3488989" cy="1163955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Tahoma" panose="020B0604030504040204" pitchFamily="34" charset="0"/>
                    <a:cs typeface="Tahoma" panose="020B0604030504040204" pitchFamily="34" charset="0"/>
                  </a:rPr>
                  <a:t>Debito record delle carte di credito, pari a 986 miliardi di dollari</a:t>
                </a:r>
              </a:p>
            </p:txBody>
          </p:sp>
          <p:sp>
            <p:nvSpPr>
              <p:cNvPr id="27" name="Ovale 26">
                <a:extLst>
                  <a:ext uri="{FF2B5EF4-FFF2-40B4-BE49-F238E27FC236}">
                    <a16:creationId xmlns:a16="http://schemas.microsoft.com/office/drawing/2014/main" id="{262E9830-BDC1-8B7A-EC99-6C87A91802A8}"/>
                  </a:ext>
                </a:extLst>
              </p:cNvPr>
              <p:cNvSpPr/>
              <p:nvPr/>
            </p:nvSpPr>
            <p:spPr bwMode="auto">
              <a:xfrm>
                <a:off x="5623495" y="5222080"/>
                <a:ext cx="432000" cy="383877"/>
              </a:xfrm>
              <a:prstGeom prst="ellipse">
                <a:avLst/>
              </a:prstGeom>
              <a:solidFill>
                <a:srgbClr val="F47B2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10</a:t>
                </a:r>
              </a:p>
            </p:txBody>
          </p:sp>
          <p:sp>
            <p:nvSpPr>
              <p:cNvPr id="28" name="Rettangolo arrotondato 23">
                <a:extLst>
                  <a:ext uri="{FF2B5EF4-FFF2-40B4-BE49-F238E27FC236}">
                    <a16:creationId xmlns:a16="http://schemas.microsoft.com/office/drawing/2014/main" id="{2CED9EEC-9039-DCF5-E737-38A6363DF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2174" y="5342951"/>
                <a:ext cx="4264711" cy="1163955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Tahoma" panose="020B0604030504040204" pitchFamily="34" charset="0"/>
                    <a:cs typeface="Tahoma" panose="020B0604030504040204" pitchFamily="34" charset="0"/>
                  </a:rPr>
                  <a:t>Il mercato immobiliare più inaccessibile nella storia negli Stati Uniti (peggio del 2008) </a:t>
                </a:r>
              </a:p>
            </p:txBody>
          </p:sp>
          <p:sp>
            <p:nvSpPr>
              <p:cNvPr id="29" name="Ovale 28">
                <a:extLst>
                  <a:ext uri="{FF2B5EF4-FFF2-40B4-BE49-F238E27FC236}">
                    <a16:creationId xmlns:a16="http://schemas.microsoft.com/office/drawing/2014/main" id="{ADCEF6D9-BF6C-F6BB-77A9-D3AB78F80B68}"/>
                  </a:ext>
                </a:extLst>
              </p:cNvPr>
              <p:cNvSpPr/>
              <p:nvPr/>
            </p:nvSpPr>
            <p:spPr bwMode="auto">
              <a:xfrm>
                <a:off x="4781610" y="5016169"/>
                <a:ext cx="432000" cy="383877"/>
              </a:xfrm>
              <a:prstGeom prst="ellipse">
                <a:avLst/>
              </a:prstGeom>
              <a:solidFill>
                <a:srgbClr val="F47B2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11</a:t>
                </a:r>
              </a:p>
            </p:txBody>
          </p:sp>
          <p:sp>
            <p:nvSpPr>
              <p:cNvPr id="30" name="Rettangolo arrotondato 23">
                <a:extLst>
                  <a:ext uri="{FF2B5EF4-FFF2-40B4-BE49-F238E27FC236}">
                    <a16:creationId xmlns:a16="http://schemas.microsoft.com/office/drawing/2014/main" id="{3A6D7E33-4160-BBAA-8C36-0BA2D5289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938" y="5233230"/>
                <a:ext cx="4665702" cy="313513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2023 l’anno più siccitoso e più caldo della storia</a:t>
                </a:r>
              </a:p>
            </p:txBody>
          </p:sp>
          <p:sp>
            <p:nvSpPr>
              <p:cNvPr id="31" name="Ovale 30">
                <a:extLst>
                  <a:ext uri="{FF2B5EF4-FFF2-40B4-BE49-F238E27FC236}">
                    <a16:creationId xmlns:a16="http://schemas.microsoft.com/office/drawing/2014/main" id="{6D3F64B5-56B2-3B6E-8B14-55A7F53744E8}"/>
                  </a:ext>
                </a:extLst>
              </p:cNvPr>
              <p:cNvSpPr/>
              <p:nvPr/>
            </p:nvSpPr>
            <p:spPr bwMode="auto">
              <a:xfrm>
                <a:off x="4077258" y="4644237"/>
                <a:ext cx="432000" cy="383877"/>
              </a:xfrm>
              <a:prstGeom prst="ellipse">
                <a:avLst/>
              </a:prstGeom>
              <a:solidFill>
                <a:srgbClr val="F47B2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12</a:t>
                </a:r>
              </a:p>
            </p:txBody>
          </p:sp>
          <p:sp>
            <p:nvSpPr>
              <p:cNvPr id="32" name="Rettangolo arrotondato 36">
                <a:extLst>
                  <a:ext uri="{FF2B5EF4-FFF2-40B4-BE49-F238E27FC236}">
                    <a16:creationId xmlns:a16="http://schemas.microsoft.com/office/drawing/2014/main" id="{E9840A6A-B708-1468-DA4F-2272E4F85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11" y="4791705"/>
                <a:ext cx="3826418" cy="313513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Tahoma" panose="020B0604030504040204" pitchFamily="34" charset="0"/>
                    <a:cs typeface="Tahoma" panose="020B0604030504040204" pitchFamily="34" charset="0"/>
                  </a:rPr>
                  <a:t>Tassi di interesse addirittura negativi per molti Paesi</a:t>
                </a:r>
              </a:p>
            </p:txBody>
          </p:sp>
          <p:sp>
            <p:nvSpPr>
              <p:cNvPr id="33" name="Ovale 32">
                <a:extLst>
                  <a:ext uri="{FF2B5EF4-FFF2-40B4-BE49-F238E27FC236}">
                    <a16:creationId xmlns:a16="http://schemas.microsoft.com/office/drawing/2014/main" id="{782AB6A5-10ED-E9BD-7656-E639B8F2E8A9}"/>
                  </a:ext>
                </a:extLst>
              </p:cNvPr>
              <p:cNvSpPr/>
              <p:nvPr/>
            </p:nvSpPr>
            <p:spPr bwMode="auto">
              <a:xfrm>
                <a:off x="3637725" y="4158106"/>
                <a:ext cx="432000" cy="383877"/>
              </a:xfrm>
              <a:prstGeom prst="ellipse">
                <a:avLst/>
              </a:prstGeom>
              <a:solidFill>
                <a:srgbClr val="F47B2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13</a:t>
                </a:r>
              </a:p>
            </p:txBody>
          </p:sp>
          <p:sp>
            <p:nvSpPr>
              <p:cNvPr id="34" name="Rettangolo arrotondato 36">
                <a:extLst>
                  <a:ext uri="{FF2B5EF4-FFF2-40B4-BE49-F238E27FC236}">
                    <a16:creationId xmlns:a16="http://schemas.microsoft.com/office/drawing/2014/main" id="{268C8202-0A0D-3CCB-9C7F-32EF1ECBD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920" y="4228902"/>
                <a:ext cx="3355479" cy="326873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Tahoma" panose="020B0604030504040204" pitchFamily="34" charset="0"/>
                    <a:cs typeface="Tahoma" panose="020B0604030504040204" pitchFamily="34" charset="0"/>
                  </a:rPr>
                  <a:t>Incremento persistente dei tassi di interesse</a:t>
                </a:r>
              </a:p>
            </p:txBody>
          </p:sp>
          <p:sp>
            <p:nvSpPr>
              <p:cNvPr id="35" name="Ovale 34">
                <a:extLst>
                  <a:ext uri="{FF2B5EF4-FFF2-40B4-BE49-F238E27FC236}">
                    <a16:creationId xmlns:a16="http://schemas.microsoft.com/office/drawing/2014/main" id="{0954EF9F-578D-2707-F339-2E10A65BC9AC}"/>
                  </a:ext>
                </a:extLst>
              </p:cNvPr>
              <p:cNvSpPr/>
              <p:nvPr/>
            </p:nvSpPr>
            <p:spPr bwMode="auto">
              <a:xfrm>
                <a:off x="3532356" y="3524508"/>
                <a:ext cx="432000" cy="383877"/>
              </a:xfrm>
              <a:prstGeom prst="ellipse">
                <a:avLst/>
              </a:prstGeom>
              <a:solidFill>
                <a:srgbClr val="F47B2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14</a:t>
                </a:r>
              </a:p>
            </p:txBody>
          </p:sp>
          <p:sp>
            <p:nvSpPr>
              <p:cNvPr id="36" name="Rettangolo arrotondato 36">
                <a:extLst>
                  <a:ext uri="{FF2B5EF4-FFF2-40B4-BE49-F238E27FC236}">
                    <a16:creationId xmlns:a16="http://schemas.microsoft.com/office/drawing/2014/main" id="{E3255AFE-720E-2576-6B6D-0D3A0E784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1" y="3453892"/>
                <a:ext cx="3553332" cy="590243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Il 2</a:t>
                </a:r>
                <a:r>
                  <a:rPr kumimoji="0" lang="it-IT" altLang="it-IT" sz="16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o</a:t>
                </a:r>
                <a:r>
                  <a:rPr kumimoji="0" lang="it-IT" alt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 e il 3</a:t>
                </a:r>
                <a:r>
                  <a:rPr kumimoji="0" lang="it-IT" altLang="it-IT" sz="16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o</a:t>
                </a:r>
                <a:r>
                  <a:rPr kumimoji="0" lang="it-IT" alt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 più grande fallimento bancario nella storia degli Stati Uniti</a:t>
                </a:r>
              </a:p>
            </p:txBody>
          </p:sp>
          <p:sp>
            <p:nvSpPr>
              <p:cNvPr id="37" name="Ovale 36">
                <a:extLst>
                  <a:ext uri="{FF2B5EF4-FFF2-40B4-BE49-F238E27FC236}">
                    <a16:creationId xmlns:a16="http://schemas.microsoft.com/office/drawing/2014/main" id="{E3830860-F9DD-A73E-600F-AE6C52718175}"/>
                  </a:ext>
                </a:extLst>
              </p:cNvPr>
              <p:cNvSpPr/>
              <p:nvPr/>
            </p:nvSpPr>
            <p:spPr bwMode="auto">
              <a:xfrm>
                <a:off x="3845737" y="2947817"/>
                <a:ext cx="432000" cy="383877"/>
              </a:xfrm>
              <a:prstGeom prst="ellipse">
                <a:avLst/>
              </a:prstGeom>
              <a:solidFill>
                <a:srgbClr val="F47B2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15</a:t>
                </a:r>
              </a:p>
            </p:txBody>
          </p:sp>
          <p:sp>
            <p:nvSpPr>
              <p:cNvPr id="38" name="Ovale 37">
                <a:extLst>
                  <a:ext uri="{FF2B5EF4-FFF2-40B4-BE49-F238E27FC236}">
                    <a16:creationId xmlns:a16="http://schemas.microsoft.com/office/drawing/2014/main" id="{4C827132-CDBD-75D4-A1EC-1A27896076AE}"/>
                  </a:ext>
                </a:extLst>
              </p:cNvPr>
              <p:cNvSpPr/>
              <p:nvPr/>
            </p:nvSpPr>
            <p:spPr bwMode="auto">
              <a:xfrm>
                <a:off x="4399217" y="2534940"/>
                <a:ext cx="432000" cy="383877"/>
              </a:xfrm>
              <a:prstGeom prst="ellipse">
                <a:avLst/>
              </a:prstGeom>
              <a:solidFill>
                <a:srgbClr val="F47B2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16</a:t>
                </a:r>
              </a:p>
            </p:txBody>
          </p:sp>
          <p:sp>
            <p:nvSpPr>
              <p:cNvPr id="39" name="Rettangolo arrotondato 36">
                <a:extLst>
                  <a:ext uri="{FF2B5EF4-FFF2-40B4-BE49-F238E27FC236}">
                    <a16:creationId xmlns:a16="http://schemas.microsoft.com/office/drawing/2014/main" id="{33FB5491-7DF3-E456-0D83-14C159038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906" y="2497175"/>
                <a:ext cx="3673749" cy="364629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Estrema volatilità della più grande banca tedesca</a:t>
                </a:r>
              </a:p>
            </p:txBody>
          </p:sp>
          <p:sp>
            <p:nvSpPr>
              <p:cNvPr id="40" name="Rettangolo arrotondato 36">
                <a:extLst>
                  <a:ext uri="{FF2B5EF4-FFF2-40B4-BE49-F238E27FC236}">
                    <a16:creationId xmlns:a16="http://schemas.microsoft.com/office/drawing/2014/main" id="{B3FDBA29-71CD-22A7-D562-5F1073798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198" y="3037520"/>
                <a:ext cx="3512884" cy="326729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Il più grande dissesto di una banca svizzera </a:t>
                </a:r>
              </a:p>
            </p:txBody>
          </p:sp>
          <p:sp>
            <p:nvSpPr>
              <p:cNvPr id="41" name="Ovale 40">
                <a:extLst>
                  <a:ext uri="{FF2B5EF4-FFF2-40B4-BE49-F238E27FC236}">
                    <a16:creationId xmlns:a16="http://schemas.microsoft.com/office/drawing/2014/main" id="{2A4FC207-DE9B-A068-673E-5B3C49B3F92A}"/>
                  </a:ext>
                </a:extLst>
              </p:cNvPr>
              <p:cNvSpPr/>
              <p:nvPr/>
            </p:nvSpPr>
            <p:spPr bwMode="auto">
              <a:xfrm>
                <a:off x="5091334" y="2251592"/>
                <a:ext cx="432000" cy="383877"/>
              </a:xfrm>
              <a:prstGeom prst="ellipse">
                <a:avLst/>
              </a:prstGeom>
              <a:solidFill>
                <a:srgbClr val="F47B2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17</a:t>
                </a:r>
              </a:p>
            </p:txBody>
          </p:sp>
          <p:sp>
            <p:nvSpPr>
              <p:cNvPr id="42" name="Rettangolo arrotondato 36">
                <a:extLst>
                  <a:ext uri="{FF2B5EF4-FFF2-40B4-BE49-F238E27FC236}">
                    <a16:creationId xmlns:a16="http://schemas.microsoft.com/office/drawing/2014/main" id="{268F7DEA-511C-1D12-5A8D-0C1E69881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550" y="2046532"/>
                <a:ext cx="3673749" cy="364629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rgbClr val="020060"/>
                    </a:solidFill>
                    <a:latin typeface="Tahoma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1E60"/>
                    </a:solidFill>
                    <a:effectLst/>
                    <a:uLnTx/>
                    <a:uFillTx/>
                    <a:latin typeface="Source Sans Pro (Corpo)"/>
                    <a:ea typeface="MS PGothic" pitchFamily="34" charset="-128"/>
                    <a:cs typeface="+mn-cs"/>
                  </a:rPr>
                  <a:t>Incremento delle disuguaglianze e dell’instabilità sociale </a:t>
                </a:r>
              </a:p>
            </p:txBody>
          </p:sp>
        </p:grpSp>
      </p:grp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3458A2C8-CBB2-9A06-59A0-94A75274BA0C}"/>
              </a:ext>
            </a:extLst>
          </p:cNvPr>
          <p:cNvSpPr txBox="1"/>
          <p:nvPr/>
        </p:nvSpPr>
        <p:spPr>
          <a:xfrm>
            <a:off x="2046454" y="6334608"/>
            <a:ext cx="1078494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Fonte: elaborazione TEHA Group, 2024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37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8AE3C61-22AC-F5AC-889D-04A095F2F45D}"/>
              </a:ext>
            </a:extLst>
          </p:cNvPr>
          <p:cNvSpPr/>
          <p:nvPr/>
        </p:nvSpPr>
        <p:spPr>
          <a:xfrm>
            <a:off x="0" y="837265"/>
            <a:ext cx="12192000" cy="3045283"/>
          </a:xfrm>
          <a:prstGeom prst="rect">
            <a:avLst/>
          </a:prstGeom>
          <a:solidFill>
            <a:srgbClr val="001E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A30A86-9DBD-03ED-B6EF-FBB08BF1527A}"/>
              </a:ext>
            </a:extLst>
          </p:cNvPr>
          <p:cNvSpPr txBox="1"/>
          <p:nvPr/>
        </p:nvSpPr>
        <p:spPr>
          <a:xfrm>
            <a:off x="504563" y="1057989"/>
            <a:ext cx="74380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0" cap="small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«</a:t>
            </a:r>
            <a:r>
              <a:rPr kumimoji="0" lang="it-IT" sz="4800" b="1" i="0" u="none" strike="noStrike" kern="0" cap="small" spc="0" normalizeH="0" baseline="0" noProof="0" err="1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perma</a:t>
            </a:r>
            <a:r>
              <a:rPr kumimoji="0" lang="it-IT" sz="4800" b="1" i="0" u="none" strike="noStrike" kern="0" cap="small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-crisi»</a:t>
            </a:r>
            <a:br>
              <a:rPr kumimoji="0" lang="it-IT" sz="4800" b="1" i="0" u="none" strike="noStrike" kern="0" cap="small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«una condizione di crisi permanente,</a:t>
            </a:r>
            <a:b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caratterizzata dal </a:t>
            </a: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susseguirsi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e </a:t>
            </a: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sovrapporsi 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di situazioni d’</a:t>
            </a: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emergenza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»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66160E-8C26-EB19-6E4F-EDBFEECAF48A}"/>
              </a:ext>
            </a:extLst>
          </p:cNvPr>
          <p:cNvSpPr txBox="1"/>
          <p:nvPr/>
        </p:nvSpPr>
        <p:spPr>
          <a:xfrm>
            <a:off x="2099221" y="6492411"/>
            <a:ext cx="953184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Arial" panose="020B0604020202020204" pitchFamily="34" charset="0"/>
              </a:rPr>
              <a:t>Fonte: elaborazione TEHA Group su Dizionario Collins, 2024	</a:t>
            </a:r>
          </a:p>
        </p:txBody>
      </p:sp>
      <p:pic>
        <p:nvPicPr>
          <p:cNvPr id="7" name="Picture 2" descr="Risultato immagine per dizionario collins logo">
            <a:extLst>
              <a:ext uri="{FF2B5EF4-FFF2-40B4-BE49-F238E27FC236}">
                <a16:creationId xmlns:a16="http://schemas.microsoft.com/office/drawing/2014/main" id="{E3460B67-80BB-041F-7C1E-DA278D73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45" b="96774" l="9958" r="89831">
                        <a14:foregroundMark x1="60169" y1="14516" x2="60169" y2="14516"/>
                        <a14:foregroundMark x1="57839" y1="6048" x2="57839" y2="6048"/>
                        <a14:foregroundMark x1="50847" y1="6855" x2="50847" y2="6855"/>
                        <a14:foregroundMark x1="47246" y1="11694" x2="47246" y2="11694"/>
                        <a14:foregroundMark x1="47246" y1="16935" x2="47246" y2="16935"/>
                        <a14:foregroundMark x1="45763" y1="17742" x2="45763" y2="17742"/>
                        <a14:foregroundMark x1="36864" y1="22984" x2="36864" y2="22984"/>
                        <a14:foregroundMark x1="36017" y1="16935" x2="36017" y2="16935"/>
                        <a14:foregroundMark x1="35169" y1="38306" x2="35169" y2="38306"/>
                        <a14:foregroundMark x1="35381" y1="38710" x2="35381" y2="38710"/>
                        <a14:foregroundMark x1="36864" y1="36290" x2="36864" y2="36290"/>
                        <a14:foregroundMark x1="48305" y1="42339" x2="48305" y2="42339"/>
                        <a14:foregroundMark x1="52966" y1="37903" x2="52966" y2="37903"/>
                        <a14:foregroundMark x1="55085" y1="39919" x2="55085" y2="39919"/>
                        <a14:foregroundMark x1="63136" y1="36694" x2="63136" y2="36694"/>
                        <a14:foregroundMark x1="61864" y1="38710" x2="61864" y2="38710"/>
                        <a14:foregroundMark x1="65042" y1="40726" x2="65042" y2="40726"/>
                        <a14:foregroundMark x1="49153" y1="12500" x2="49153" y2="12500"/>
                        <a14:foregroundMark x1="50847" y1="17339" x2="50847" y2="17339"/>
                        <a14:foregroundMark x1="48729" y1="18145" x2="48729" y2="18145"/>
                        <a14:foregroundMark x1="50636" y1="96774" x2="50636" y2="96774"/>
                        <a14:foregroundMark x1="50212" y1="96371" x2="50212" y2="96371"/>
                        <a14:backgroundMark x1="16737" y1="28226" x2="16737" y2="28226"/>
                        <a14:backgroundMark x1="89195" y1="35484" x2="89195" y2="3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691" y="1149879"/>
            <a:ext cx="2379770" cy="125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FE1C35D-175D-D445-9CD1-77005F206F4A}"/>
              </a:ext>
            </a:extLst>
          </p:cNvPr>
          <p:cNvSpPr txBox="1"/>
          <p:nvPr/>
        </p:nvSpPr>
        <p:spPr>
          <a:xfrm>
            <a:off x="8172587" y="2487188"/>
            <a:ext cx="3766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Nominata 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parola dell’anno 2022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dal dizionario Collins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2CA43F7-9190-FFA4-709F-25E2FFEB9318}"/>
              </a:ext>
            </a:extLst>
          </p:cNvPr>
          <p:cNvSpPr/>
          <p:nvPr/>
        </p:nvSpPr>
        <p:spPr>
          <a:xfrm>
            <a:off x="8055635" y="1057989"/>
            <a:ext cx="3989463" cy="2308324"/>
          </a:xfrm>
          <a:prstGeom prst="rect">
            <a:avLst/>
          </a:prstGeom>
          <a:noFill/>
          <a:ln w="28575" cap="flat" cmpd="sng" algn="ctr">
            <a:solidFill>
              <a:srgbClr val="F47B2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BE2F359C-E20D-EAF2-CD29-8613B5F522AC}"/>
              </a:ext>
            </a:extLst>
          </p:cNvPr>
          <p:cNvSpPr/>
          <p:nvPr/>
        </p:nvSpPr>
        <p:spPr>
          <a:xfrm flipV="1">
            <a:off x="4908750" y="4218525"/>
            <a:ext cx="2743200" cy="288758"/>
          </a:xfrm>
          <a:prstGeom prst="triangle">
            <a:avLst/>
          </a:prstGeom>
          <a:solidFill>
            <a:srgbClr val="F47B2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E00E08-6A76-9E3B-FEB9-BC9FCBBD3C73}"/>
              </a:ext>
            </a:extLst>
          </p:cNvPr>
          <p:cNvSpPr txBox="1"/>
          <p:nvPr/>
        </p:nvSpPr>
        <p:spPr>
          <a:xfrm>
            <a:off x="253999" y="4541149"/>
            <a:ext cx="11811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1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H</a:t>
            </a:r>
            <a:r>
              <a:rPr kumimoji="0" lang="it-IT" sz="3200" b="1" i="1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umus</a:t>
            </a: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fertile 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per la </a:t>
            </a: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creatività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degli </a:t>
            </a: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imprenditori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 italiani,</a:t>
            </a:r>
            <a:b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</a:b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campioni del mondo in gestione delle “</a:t>
            </a:r>
            <a:r>
              <a:rPr kumimoji="0" lang="it-IT" sz="3200" b="0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perma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-crisi” in quanto inguaribili “</a:t>
            </a:r>
            <a:r>
              <a:rPr kumimoji="0" lang="it-IT" sz="3200" b="1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perma</a:t>
            </a: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-innovatori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” e “</a:t>
            </a:r>
            <a:r>
              <a:rPr kumimoji="0" lang="it-IT" sz="3200" b="1" i="0" u="none" strike="noStrike" kern="1200" cap="none" spc="0" normalizeH="0" baseline="0" noProof="0" err="1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perma</a:t>
            </a: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-ottimisti</a:t>
            </a:r>
            <a:r>
              <a:rPr kumimoji="0" lang="it-IT" sz="32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/>
                <a:ea typeface="MS PGothic" pitchFamily="34" charset="-128"/>
                <a:cs typeface="+mn-cs"/>
              </a:rPr>
              <a:t>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294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77F22A-A1CA-C6B1-E73D-682B7CF6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Dopo la ripresa del 2022, le prospettive di crescita economica per l’Italia appaiono in rallentamento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82568093-81E5-B511-44DA-F500D25E79D0}"/>
              </a:ext>
            </a:extLst>
          </p:cNvPr>
          <p:cNvGraphicFramePr>
            <a:graphicFrameLocks/>
          </p:cNvGraphicFramePr>
          <p:nvPr/>
        </p:nvGraphicFramePr>
        <p:xfrm>
          <a:off x="449609" y="2279108"/>
          <a:ext cx="4672178" cy="331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2">
            <a:extLst>
              <a:ext uri="{FF2B5EF4-FFF2-40B4-BE49-F238E27FC236}">
                <a16:creationId xmlns:a16="http://schemas.microsoft.com/office/drawing/2014/main" id="{CADDF96F-2D04-425E-F1C1-8CC7124DFF9F}"/>
              </a:ext>
            </a:extLst>
          </p:cNvPr>
          <p:cNvSpPr txBox="1"/>
          <p:nvPr/>
        </p:nvSpPr>
        <p:spPr>
          <a:xfrm>
            <a:off x="69967" y="1268681"/>
            <a:ext cx="5381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Tasso di crescita del PIL in alcuni Paesi europei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(%, a prezzi costanti), media 2012-2022</a:t>
            </a:r>
          </a:p>
        </p:txBody>
      </p:sp>
      <p:sp>
        <p:nvSpPr>
          <p:cNvPr id="12" name="CasellaDiTesto 60">
            <a:extLst>
              <a:ext uri="{FF2B5EF4-FFF2-40B4-BE49-F238E27FC236}">
                <a16:creationId xmlns:a16="http://schemas.microsoft.com/office/drawing/2014/main" id="{03FE0091-60D1-A147-67CD-38B6F1441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356" y="1268681"/>
            <a:ext cx="5083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Crescita del PIL reale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in alcuni Paesi europei</a:t>
            </a:r>
            <a:b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</a:b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(var. %), 2023-2026e</a:t>
            </a:r>
            <a:endParaRPr kumimoji="0" lang="it-IT" altLang="it-IT" sz="1800" b="0" i="0" u="none" strike="noStrike" kern="1200" cap="none" spc="0" normalizeH="0" baseline="30000" noProof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0CD1FAB-67B8-AF5C-1A90-314583A46DF7}"/>
              </a:ext>
            </a:extLst>
          </p:cNvPr>
          <p:cNvSpPr/>
          <p:nvPr/>
        </p:nvSpPr>
        <p:spPr>
          <a:xfrm>
            <a:off x="4745621" y="1960293"/>
            <a:ext cx="7216502" cy="532288"/>
          </a:xfrm>
          <a:prstGeom prst="rect">
            <a:avLst/>
          </a:prstGeom>
          <a:solidFill>
            <a:srgbClr val="FDF5F5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9671335-B3F6-8224-2D97-0C09C9A8DD9C}"/>
              </a:ext>
            </a:extLst>
          </p:cNvPr>
          <p:cNvSpPr/>
          <p:nvPr/>
        </p:nvSpPr>
        <p:spPr>
          <a:xfrm>
            <a:off x="6602035" y="1996863"/>
            <a:ext cx="576000" cy="432000"/>
          </a:xfrm>
          <a:prstGeom prst="rect">
            <a:avLst/>
          </a:prstGeom>
          <a:solidFill>
            <a:srgbClr val="FDF1E9"/>
          </a:solidFill>
          <a:ln>
            <a:solidFill>
              <a:srgbClr val="FF793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0,9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2023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9194089-A94D-B3A4-1F28-48703CE41B1D}"/>
              </a:ext>
            </a:extLst>
          </p:cNvPr>
          <p:cNvSpPr/>
          <p:nvPr/>
        </p:nvSpPr>
        <p:spPr>
          <a:xfrm>
            <a:off x="8127702" y="1996863"/>
            <a:ext cx="576000" cy="432000"/>
          </a:xfrm>
          <a:prstGeom prst="rect">
            <a:avLst/>
          </a:prstGeom>
          <a:solidFill>
            <a:srgbClr val="FDF1E9"/>
          </a:solidFill>
          <a:ln>
            <a:solidFill>
              <a:srgbClr val="FF793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1,0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2024e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1A7F53F0-3C38-271B-5917-9CB1075636C6}"/>
              </a:ext>
            </a:extLst>
          </p:cNvPr>
          <p:cNvSpPr/>
          <p:nvPr/>
        </p:nvSpPr>
        <p:spPr>
          <a:xfrm>
            <a:off x="9653369" y="1996863"/>
            <a:ext cx="576000" cy="432000"/>
          </a:xfrm>
          <a:prstGeom prst="rect">
            <a:avLst/>
          </a:prstGeom>
          <a:solidFill>
            <a:srgbClr val="FDF1E9"/>
          </a:solidFill>
          <a:ln>
            <a:solidFill>
              <a:srgbClr val="FF793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1,2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2025e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43F5DE8-F81F-D491-1825-41018DFB6548}"/>
              </a:ext>
            </a:extLst>
          </p:cNvPr>
          <p:cNvSpPr/>
          <p:nvPr/>
        </p:nvSpPr>
        <p:spPr>
          <a:xfrm>
            <a:off x="11179036" y="1996863"/>
            <a:ext cx="576000" cy="432000"/>
          </a:xfrm>
          <a:prstGeom prst="rect">
            <a:avLst/>
          </a:prstGeom>
          <a:solidFill>
            <a:srgbClr val="FDF1E9"/>
          </a:solidFill>
          <a:ln>
            <a:solidFill>
              <a:srgbClr val="FF793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1,1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F47B2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2026e</a:t>
            </a:r>
          </a:p>
        </p:txBody>
      </p:sp>
      <p:sp>
        <p:nvSpPr>
          <p:cNvPr id="21" name="CasellaDiTesto 2">
            <a:extLst>
              <a:ext uri="{FF2B5EF4-FFF2-40B4-BE49-F238E27FC236}">
                <a16:creationId xmlns:a16="http://schemas.microsoft.com/office/drawing/2014/main" id="{46D41DA0-B2C9-B3E7-AD21-57E45BB24EB8}"/>
              </a:ext>
            </a:extLst>
          </p:cNvPr>
          <p:cNvSpPr txBox="1"/>
          <p:nvPr/>
        </p:nvSpPr>
        <p:spPr>
          <a:xfrm>
            <a:off x="4664597" y="1972989"/>
            <a:ext cx="18158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Stime di crescita dell’Italia nel DEF*</a:t>
            </a:r>
          </a:p>
        </p:txBody>
      </p:sp>
      <p:sp>
        <p:nvSpPr>
          <p:cNvPr id="22" name="Segnaposto testo 5">
            <a:extLst>
              <a:ext uri="{FF2B5EF4-FFF2-40B4-BE49-F238E27FC236}">
                <a16:creationId xmlns:a16="http://schemas.microsoft.com/office/drawing/2014/main" id="{A8545286-71D5-6BE2-4DC8-9F652589763A}"/>
              </a:ext>
            </a:extLst>
          </p:cNvPr>
          <p:cNvSpPr txBox="1">
            <a:spLocks/>
          </p:cNvSpPr>
          <p:nvPr/>
        </p:nvSpPr>
        <p:spPr>
          <a:xfrm>
            <a:off x="2269262" y="6399708"/>
            <a:ext cx="8488362" cy="277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/>
                <a:ea typeface="MS PGothic" panose="020B0600070205080204" pitchFamily="34" charset="-128"/>
                <a:cs typeface="+mn-cs"/>
              </a:rPr>
              <a:t>Fonte: elaborazione TEHA Group su dati FMI e Ministero dell’Economia e delle Finanze (MEF), 2024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Source Sans Pro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4F07533-B751-E019-5F07-F257D822C173}"/>
              </a:ext>
            </a:extLst>
          </p:cNvPr>
          <p:cNvSpPr txBox="1"/>
          <p:nvPr/>
        </p:nvSpPr>
        <p:spPr>
          <a:xfrm>
            <a:off x="2232066" y="6168417"/>
            <a:ext cx="8980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(*) MEF, Documento di Economia e Finanza 2024, pubblicato in data 22 aprile 2024.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graphicFrame>
        <p:nvGraphicFramePr>
          <p:cNvPr id="24" name="Grafico 23">
            <a:extLst>
              <a:ext uri="{FF2B5EF4-FFF2-40B4-BE49-F238E27FC236}">
                <a16:creationId xmlns:a16="http://schemas.microsoft.com/office/drawing/2014/main" id="{DA1F0EF6-EBD8-A5E0-3ABB-639D512FBE37}"/>
              </a:ext>
            </a:extLst>
          </p:cNvPr>
          <p:cNvGraphicFramePr/>
          <p:nvPr/>
        </p:nvGraphicFramePr>
        <p:xfrm>
          <a:off x="6388925" y="2424395"/>
          <a:ext cx="5654222" cy="3572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23256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ambrosetti">
  <a:themeElements>
    <a:clrScheme name="Presentazio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sonalizzato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rgbClr val="02006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rgbClr val="020060"/>
            </a:solidFill>
            <a:effectLst/>
            <a:latin typeface="Tahoma" pitchFamily="34" charset="0"/>
          </a:defRPr>
        </a:defPPr>
      </a:lstStyle>
    </a:lnDef>
    <a:txDef>
      <a:spPr/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Presentazio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master ambrosetti">
  <a:themeElements>
    <a:clrScheme name="Presentazio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uovo layout aziendal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rgbClr val="02006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rgbClr val="020060"/>
            </a:solidFill>
            <a:effectLst/>
            <a:latin typeface="Tahoma" pitchFamily="34" charset="0"/>
          </a:defRPr>
        </a:defPPr>
      </a:lstStyle>
    </a:lnDef>
    <a:txDef>
      <a:spPr/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Presentazio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aster ambrosetti">
  <a:themeElements>
    <a:clrScheme name="Presentazio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sonalizzato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rgbClr val="02006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rgbClr val="020060"/>
            </a:solidFill>
            <a:effectLst/>
            <a:latin typeface="Tahoma" pitchFamily="34" charset="0"/>
          </a:defRPr>
        </a:defPPr>
      </a:lstStyle>
    </a:lnDef>
    <a:txDef>
      <a:spPr/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Presentazio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master ambrosetti">
  <a:themeElements>
    <a:clrScheme name="Presentazio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sonalizzato 1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rgbClr val="02006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rgbClr val="020060"/>
            </a:solidFill>
            <a:effectLst/>
            <a:latin typeface="Tahoma" pitchFamily="34" charset="0"/>
          </a:defRPr>
        </a:defPPr>
      </a:lstStyle>
    </a:lnDef>
    <a:txDef>
      <a:spPr/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Presentazio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master ambrosetti">
  <a:themeElements>
    <a:clrScheme name="Presentazio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sonalizzato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rgbClr val="02006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rgbClr val="020060"/>
            </a:solidFill>
            <a:effectLst/>
            <a:latin typeface="Tahoma" pitchFamily="34" charset="0"/>
          </a:defRPr>
        </a:defPPr>
      </a:lstStyle>
    </a:lnDef>
    <a:txDef>
      <a:spPr/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Presentazio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ersonalizzato 1">
    <a:majorFont>
      <a:latin typeface="Source Sans Pro SemiBold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ersonalizzato 1">
    <a:majorFont>
      <a:latin typeface="Source Sans Pro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ersonalizzato 1">
    <a:majorFont>
      <a:latin typeface="Source Sans Pro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ersonalizzato 1">
    <a:majorFont>
      <a:latin typeface="Source Sans Pro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ersonalizzato 1">
    <a:majorFont>
      <a:latin typeface="Source Sans Pro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ersonalizzato 1">
    <a:majorFont>
      <a:latin typeface="Source Sans Pro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ersonalizzato 1">
    <a:majorFont>
      <a:latin typeface="Source Sans Pro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ersonalizzato 1">
    <a:majorFont>
      <a:latin typeface="Source Sans Pro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ersonalizzato 1">
    <a:majorFont>
      <a:latin typeface="Source Sans Pro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ersonalizzato 1">
    <a:majorFont>
      <a:latin typeface="Source Sans Pro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Nuovo layout aziendale">
    <a:majorFont>
      <a:latin typeface="Source Sans Pro"/>
      <a:ea typeface=""/>
      <a:cs typeface=""/>
    </a:majorFont>
    <a:minorFont>
      <a:latin typeface="Source Sans Pro SemiBol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ersonalizzato 1">
    <a:majorFont>
      <a:latin typeface="Source Sans Pro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Nuovo layout aziendale">
    <a:majorFont>
      <a:latin typeface="Source Sans Pro"/>
      <a:ea typeface=""/>
      <a:cs typeface=""/>
    </a:majorFont>
    <a:minorFont>
      <a:latin typeface="Source Sans Pro SemiBol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Nuovo layout aziendale">
    <a:majorFont>
      <a:latin typeface="Source Sans Pro"/>
      <a:ea typeface=""/>
      <a:cs typeface=""/>
    </a:majorFont>
    <a:minorFont>
      <a:latin typeface="Source Sans Pro SemiBol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ersonalizzato 1">
    <a:majorFont>
      <a:latin typeface="Source Sans Pro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Nuovo layout aziendale">
    <a:majorFont>
      <a:latin typeface="Source Sans Pro"/>
      <a:ea typeface=""/>
      <a:cs typeface=""/>
    </a:majorFont>
    <a:minorFont>
      <a:latin typeface="Source Sans Pro SemiBol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ersonalizzato 1">
    <a:majorFont>
      <a:latin typeface="Source Sans Pro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ersonalizzato 1">
    <a:majorFont>
      <a:latin typeface="Source Sans Pro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ersonalizzato 1">
    <a:majorFont>
      <a:latin typeface="Source Sans Pro SemiBold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ersonalizzato 1">
    <a:majorFont>
      <a:latin typeface="Source Sans Pro SemiBold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Nuovo layout aziendale">
    <a:majorFont>
      <a:latin typeface="Source Sans Pro"/>
      <a:ea typeface=""/>
      <a:cs typeface=""/>
    </a:majorFont>
    <a:minorFont>
      <a:latin typeface="Source Sans Pro SemiBol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Nuovo layout aziendale">
    <a:majorFont>
      <a:latin typeface="Source Sans Pro"/>
      <a:ea typeface=""/>
      <a:cs typeface=""/>
    </a:majorFont>
    <a:minorFont>
      <a:latin typeface="Source Sans Pro SemiBol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ersonalizzato 1">
    <a:majorFont>
      <a:latin typeface="Source Sans Pro SemiBold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ersonalizzato 1">
    <a:majorFont>
      <a:latin typeface="Source Sans Pro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esentazion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ersonalizzato 1">
    <a:majorFont>
      <a:latin typeface="Source Sans Pro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235D82754F604DAF69A3DD9677CF29" ma:contentTypeVersion="4" ma:contentTypeDescription="Creare un nuovo documento." ma:contentTypeScope="" ma:versionID="00fe8541ebec4c332c005808d68374bb">
  <xsd:schema xmlns:xsd="http://www.w3.org/2001/XMLSchema" xmlns:xs="http://www.w3.org/2001/XMLSchema" xmlns:p="http://schemas.microsoft.com/office/2006/metadata/properties" xmlns:ns2="58bdb943-774f-4a60-8bfb-b06dceeb4f25" targetNamespace="http://schemas.microsoft.com/office/2006/metadata/properties" ma:root="true" ma:fieldsID="03b9f96a529efe31ae03fc3b82e39dba" ns2:_="">
    <xsd:import namespace="58bdb943-774f-4a60-8bfb-b06dceeb4f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bdb943-774f-4a60-8bfb-b06dceeb4f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BDED45-D205-4DDE-A119-FD41F03F2A46}">
  <ds:schemaRefs>
    <ds:schemaRef ds:uri="58bdb943-774f-4a60-8bfb-b06dceeb4f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48D2701-C067-4209-A7B4-C23495C29EE3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58bdb943-774f-4a60-8bfb-b06dceeb4f25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4577F0-4227-491D-B4CF-EF617FDABA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7367</Words>
  <Application>Microsoft Office PowerPoint</Application>
  <PresentationFormat>Widescreen</PresentationFormat>
  <Paragraphs>754</Paragraphs>
  <Slides>64</Slides>
  <Notes>35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20</vt:i4>
      </vt:variant>
      <vt:variant>
        <vt:lpstr>Tema</vt:lpstr>
      </vt:variant>
      <vt:variant>
        <vt:i4>9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64</vt:i4>
      </vt:variant>
    </vt:vector>
  </HeadingPairs>
  <TitlesOfParts>
    <vt:vector size="94" baseType="lpstr">
      <vt:lpstr>MS PGothic</vt:lpstr>
      <vt:lpstr>Arial</vt:lpstr>
      <vt:lpstr>Arial Narrow</vt:lpstr>
      <vt:lpstr>Avenir</vt:lpstr>
      <vt:lpstr>Calibri</vt:lpstr>
      <vt:lpstr>Courier New</vt:lpstr>
      <vt:lpstr>Futura PT Light</vt:lpstr>
      <vt:lpstr>Georgia</vt:lpstr>
      <vt:lpstr>News Cycle</vt:lpstr>
      <vt:lpstr>Red Hat Display</vt:lpstr>
      <vt:lpstr>Source Sans Pro</vt:lpstr>
      <vt:lpstr>Source Sans Pro </vt:lpstr>
      <vt:lpstr>Source Sans Pro (Corpo)</vt:lpstr>
      <vt:lpstr>Source Sans Pro (Titoli)</vt:lpstr>
      <vt:lpstr>Source Sans Pro SemiBold</vt:lpstr>
      <vt:lpstr>Source Sans Pro SemiBold</vt:lpstr>
      <vt:lpstr>Tahoma</vt:lpstr>
      <vt:lpstr>Tamigos</vt:lpstr>
      <vt:lpstr>Times New Roman</vt:lpstr>
      <vt:lpstr>Wingdings</vt:lpstr>
      <vt:lpstr>1_Tema di Office</vt:lpstr>
      <vt:lpstr>master ambrosetti</vt:lpstr>
      <vt:lpstr>13_Tema di Office</vt:lpstr>
      <vt:lpstr>8_master ambrosetti</vt:lpstr>
      <vt:lpstr>1_master ambrosetti</vt:lpstr>
      <vt:lpstr>4_master ambrosetti</vt:lpstr>
      <vt:lpstr>6_master ambrosetti</vt:lpstr>
      <vt:lpstr>6_Tema di Office</vt:lpstr>
      <vt:lpstr>7_Tema di Office</vt:lpstr>
      <vt:lpstr>Diapositiva think-cell</vt:lpstr>
      <vt:lpstr>Presentazione standard di PowerPoint</vt:lpstr>
      <vt:lpstr>Obiettivi del Position Paper 2024</vt:lpstr>
      <vt:lpstr>Struttura metodologica e attività</vt:lpstr>
      <vt:lpstr>I messaggi chiave dello Studio (1/2)</vt:lpstr>
      <vt:lpstr>I messaggi chiave dello Studio (2/2)</vt:lpstr>
      <vt:lpstr>Presentazione standard di PowerPoint</vt:lpstr>
      <vt:lpstr>Presentazione standard di PowerPoint</vt:lpstr>
      <vt:lpstr>Presentazione standard di PowerPoint</vt:lpstr>
      <vt:lpstr>Dopo la ripresa del 2022, le prospettive di crescita economica per l’Italia appaiono in rallentamento</vt:lpstr>
      <vt:lpstr>L’Italia non è più il fanalino di coda dell’area Euro: la crescita accumulata nel periodo post-Covid (13,2%) è superiore alla media UE-27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…generando effetti asimmetrici: la spesa incomprimibile pesa 20 p.p. in più sul bilancio familiare del quintile più povero rispetto al più ricco</vt:lpstr>
      <vt:lpstr>Presentazione standard di PowerPoint</vt:lpstr>
      <vt:lpstr>Presentazione standard di PowerPoint</vt:lpstr>
      <vt:lpstr>Presentazione standard di PowerPoint</vt:lpstr>
      <vt:lpstr>Nel periodo 2019-2022, la spesa per elettrodomestici delle famiglie italiane è cresciuta più delle altre voci di spesa…</vt:lpstr>
      <vt:lpstr>…anche se rimangono differenze sostanziali tra le famiglie: il ceto più abbiente ha speso quasi 5 volte in più al mese per apparecchi domestici</vt:lpstr>
      <vt:lpstr>Presentazione standard di PowerPoint</vt:lpstr>
      <vt:lpstr>Presentazione standard di PowerPoint</vt:lpstr>
      <vt:lpstr>Presentazione standard di PowerPoint</vt:lpstr>
      <vt:lpstr>TEHA ha ricostruito per la prima volta la filiera estesa degli elettrodomestici in Italia</vt:lpstr>
      <vt:lpstr>Il settore degli elettrodomestici attiva una complessa filiera</vt:lpstr>
      <vt:lpstr>I numeri della filiera core degli elettrodomestici: una fotografia di sintesi al 2022</vt:lpstr>
      <vt:lpstr>La filiera degli elettrodomestici è comparabile o superiore a importanti settori economici del Paese in termini di Valore Aggiunto</vt:lpstr>
      <vt:lpstr>Ogni Euro di Valore Aggiunto generato dalla filiera degli elettrodomestici attiva 2,1 Euro nel resto dell’economia</vt:lpstr>
      <vt:lpstr>Presentazione standard di PowerPoint</vt:lpstr>
      <vt:lpstr>Presentazione standard di PowerPoint</vt:lpstr>
      <vt:lpstr>Presentazione standard di PowerPoint</vt:lpstr>
      <vt:lpstr>L’Italia è terza in Europa per esportazioni di elettrodomestici e contribuisce al 12,3% di tutte le esportazioni europee…</vt:lpstr>
      <vt:lpstr>…e si posiziona al 2° posto nella classifica UE-27 per esportazioni di componentistica per elettrodomestici nel mondo</vt:lpstr>
      <vt:lpstr>Una vista di sintesi: l’Italia è il secondo Paese UE per esportazioni nella filiera core degli elettrodomestici, con un valore di quasi 11 miliardi di Euro</vt:lpstr>
      <vt:lpstr>Presentazione standard di PowerPoint</vt:lpstr>
      <vt:lpstr>TEHA ha realizzato una survey rivolta agli associati di APPLiA per monitorare il sentiment degli operatori del settore</vt:lpstr>
      <vt:lpstr>Il 70% dei rispondenti riconosce alcuni elementi distintivi all’industria degli elettrodomestici italiana: qualità, artigianalità e know-how</vt:lpstr>
      <vt:lpstr>La distintività italiana viene percepita soprattutto in Nord America e in Asia</vt:lpstr>
      <vt:lpstr>Presentazione standard di PowerPoint</vt:lpstr>
      <vt:lpstr>La totalità dei rispondenti ha riscontrato una contrazione dei volumi di vendita a seguito delle crisi in atto, un cambiamento duraturo per 9 su 10</vt:lpstr>
      <vt:lpstr>Per gli operatori del settore, le principali sfide sono la preferenza dei consumatori per prodotti più economici e la pressione inflattiva</vt:lpstr>
      <vt:lpstr>Il 67% dei rispondenti ha aperto un canale di vendita online e ha riscontrato maggiore promozione del brand e interazione con il cliente</vt:lpstr>
      <vt:lpstr>Presentazione standard di PowerPoint</vt:lpstr>
      <vt:lpstr>La sostenibilità ambientale rappresenta la principale opportunità di sviluppo nel settore degli elettrodomestici</vt:lpstr>
      <vt:lpstr>¾ dei rispondenti hanno definito dei target per la sostenibilità ambientale ed un terzo pensa di investirvi fino al 10% del totale del proprio budget</vt:lpstr>
      <vt:lpstr>Il settore può contribuire alla transizione sostenibile garantendo prodotti duraturi, longevi ed efficienti, oltre a migliorare i processi produttivi…</vt:lpstr>
      <vt:lpstr>Presentazione standard di PowerPoint</vt:lpstr>
      <vt:lpstr>In Italia gli elettrodomestici sono responsabili del 58% dei consumi elettrici domestici…</vt:lpstr>
      <vt:lpstr>Frigoriferi, congelatori, lavatrici e lavastoviglie rappresentano il 70% dei consumi da elettrodomestici, con una vita media che va dai 12 ai 20 anni…</vt:lpstr>
      <vt:lpstr>…con delle implicazioni significative a livello di consumo energetico: c’è un ampio gap tra la «best available technology» e la meno efficiente</vt:lpstr>
      <vt:lpstr>Descrizione degli scenari potenziali sviluppati da TEHA </vt:lpstr>
      <vt:lpstr>I benefici abilitati negli scenari potenziali sviluppati da TEHA</vt:lpstr>
      <vt:lpstr>Focus: l’implementazione dello scenario conservativo entro il 2030 prevede la sostituzione di circa 2 milioni di elettrodomestici all’anno…</vt:lpstr>
      <vt:lpstr>…abilitando una riduzione dei consumi energetici e delle emissioni di CO2 pari al 2% annuo, per una riduzione complessiva del 17% al 2030</vt:lpstr>
      <vt:lpstr>Non solo benefici energetici: la sostituzione degli elettrodomestici meno efficienti ha rilevanti benefici sociali</vt:lpstr>
      <vt:lpstr>Presentazione standard di PowerPoint</vt:lpstr>
      <vt:lpstr>Le proposte di azione per favorire il rafforzamento e lo sviluppo  del settore degli elettrodomestici</vt:lpstr>
      <vt:lpstr>Le proposte di azione per favorire il rafforzamento e lo sviluppo del  settore degli elettrodomestici: una nuova cultura dell’elettrodomestico</vt:lpstr>
      <vt:lpstr>Le proposte di azione per favorire il rafforzamento e lo sviluppo  del settore degli elettrodomestici: sostegno all’acquisto</vt:lpstr>
      <vt:lpstr>Le proposte di azione per favorire il rafforzamento e lo sviluppo  del settore degli elettrodomestici: sinergie nella filiera</vt:lpstr>
      <vt:lpstr>Le proposte di azione per favorire il rafforzamento e lo sviluppo  del settore degli elettrodomestici: sostegno alla produzione</vt:lpstr>
      <vt:lpstr>Presentazione standard di PowerPoint</vt:lpstr>
      <vt:lpstr>Il documento presentato è scaricabile dal sito TEHA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Applia</dc:title>
  <dc:creator>Ufficio</dc:creator>
  <cp:lastModifiedBy>Benedetta Brioschi</cp:lastModifiedBy>
  <cp:revision>25</cp:revision>
  <dcterms:created xsi:type="dcterms:W3CDTF">2021-06-30T08:52:27Z</dcterms:created>
  <dcterms:modified xsi:type="dcterms:W3CDTF">2024-09-12T06:52:02Z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0x01010096235D82754F604DAF69A3DD9677CF29</vt:lpwstr>
  </property>
</Properties>
</file>